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7" r:id="rId4"/>
    <p:sldId id="258" r:id="rId5"/>
    <p:sldId id="273" r:id="rId6"/>
    <p:sldId id="274" r:id="rId7"/>
    <p:sldId id="275" r:id="rId8"/>
    <p:sldId id="271" r:id="rId9"/>
    <p:sldId id="276" r:id="rId10"/>
    <p:sldId id="269" r:id="rId11"/>
    <p:sldId id="272" r:id="rId12"/>
    <p:sldId id="270" r:id="rId13"/>
  </p:sldIdLst>
  <p:sldSz cx="24371300" cy="1371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CC99"/>
    <a:srgbClr val="FF9999"/>
    <a:srgbClr val="8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1" autoAdjust="0"/>
  </p:normalViewPr>
  <p:slideViewPr>
    <p:cSldViewPr>
      <p:cViewPr>
        <p:scale>
          <a:sx n="40" d="100"/>
          <a:sy n="40" d="100"/>
        </p:scale>
        <p:origin x="-1758" y="-762"/>
      </p:cViewPr>
      <p:guideLst>
        <p:guide orient="horz" pos="4320"/>
        <p:guide pos="76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56;&#1072;&#1073;&#1086;&#1090;&#1072;%20&#1059;&#1055;&#1055;%20&#1089;%20&#1086;&#1073;&#1088;&#1072;&#1097;&#1077;&#1085;&#1080;&#1103;&#1084;&#1080;%20&#1074;%202023%20&#1075;&#1086;&#1076;&#1091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56;&#1072;&#1073;&#1086;&#1090;&#1072;%20&#1059;&#1055;&#1055;%20&#1089;%20&#1086;&#1073;&#1088;&#1072;&#1097;&#1077;&#1085;&#1080;&#1103;&#1084;&#1080;%20&#1074;%202023%20&#1075;&#1086;&#1076;&#1091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oogle%20&#1044;&#1080;&#1089;&#1082;\Work\&#1059;&#1055;&#1055;\&#1044;&#1086;&#1082;&#1083;&#1072;&#1076;%20&#1059;&#1055;&#1055;%20&#1079;&#1072;%202023%20&#1075;&#1086;&#1076;\&#1043;&#1088;&#1072;&#1092;&#1080;&#1082;&#1080;%20&#1074;%20&#1076;&#1086;&#1082;&#1083;&#1072;&#1076;%20-%20&#1059;&#1042;&#1041;%202023%20-%20&#1076;&#1077;&#1103;&#1090;&#1077;&#1083;&#1100;&#1085;&#1086;&#1089;&#1090;&#1100;%20&#1059;&#1055;&#1055;%20&#1080;%20&#1076;&#1080;&#1085;&#1072;&#1084;&#1080;&#1082;&#1072;%20&#1073;&#1080;&#1079;&#1085;&#1077;&#1089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173173070451007"/>
          <c:w val="1"/>
          <c:h val="0.63451772030651343"/>
        </c:manualLayout>
      </c:layout>
      <c:lineChart>
        <c:grouping val="standard"/>
        <c:varyColors val="0"/>
        <c:ser>
          <c:idx val="0"/>
          <c:order val="0"/>
          <c:spPr>
            <a:ln w="104775"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500" dirty="0">
                        <a:latin typeface="Roboto Condensed"/>
                      </a:rPr>
                      <a:t>112</a:t>
                    </a:r>
                    <a:endParaRPr lang="en-US" sz="26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A1B-4A0F-8D90-35AC70AAE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500">
                    <a:latin typeface="Roboto Condensed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Данные!$A$63:$A$67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Данные!$B$63:$B$67</c:f>
              <c:numCache>
                <c:formatCode>General</c:formatCode>
                <c:ptCount val="5"/>
                <c:pt idx="0">
                  <c:v>47</c:v>
                </c:pt>
                <c:pt idx="1">
                  <c:v>112</c:v>
                </c:pt>
                <c:pt idx="2">
                  <c:v>84</c:v>
                </c:pt>
                <c:pt idx="3">
                  <c:v>90</c:v>
                </c:pt>
                <c:pt idx="4">
                  <c:v>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9A-4FE6-B5FD-EBC7163E0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8100"/>
          </c:spPr>
        </c:dropLines>
        <c:marker val="1"/>
        <c:smooth val="0"/>
        <c:axId val="70106112"/>
        <c:axId val="79376384"/>
      </c:lineChart>
      <c:catAx>
        <c:axId val="701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500">
                <a:latin typeface="Roboto Condensed"/>
              </a:defRPr>
            </a:pPr>
            <a:endParaRPr lang="ru-RU"/>
          </a:p>
        </c:txPr>
        <c:crossAx val="79376384"/>
        <c:crosses val="autoZero"/>
        <c:auto val="1"/>
        <c:lblAlgn val="ctr"/>
        <c:lblOffset val="100"/>
        <c:noMultiLvlLbl val="0"/>
      </c:catAx>
      <c:valAx>
        <c:axId val="7937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1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Данные!$D$1</c:f>
              <c:strCache>
                <c:ptCount val="1"/>
                <c:pt idx="0">
                  <c:v>Сумма</c:v>
                </c:pt>
              </c:strCache>
            </c:strRef>
          </c:tx>
          <c:val>
            <c:numRef>
              <c:f>Данные!$D$2:$D$14</c:f>
              <c:numCache>
                <c:formatCode>#,##0</c:formatCode>
                <c:ptCount val="13"/>
                <c:pt idx="0">
                  <c:v>60521</c:v>
                </c:pt>
                <c:pt idx="1">
                  <c:v>60664</c:v>
                </c:pt>
                <c:pt idx="2">
                  <c:v>61120</c:v>
                </c:pt>
                <c:pt idx="3">
                  <c:v>61629</c:v>
                </c:pt>
                <c:pt idx="4">
                  <c:v>62308</c:v>
                </c:pt>
                <c:pt idx="5">
                  <c:v>62737</c:v>
                </c:pt>
                <c:pt idx="6">
                  <c:v>63056</c:v>
                </c:pt>
                <c:pt idx="7">
                  <c:v>63055</c:v>
                </c:pt>
                <c:pt idx="8">
                  <c:v>63673</c:v>
                </c:pt>
                <c:pt idx="9">
                  <c:v>64217</c:v>
                </c:pt>
                <c:pt idx="10">
                  <c:v>64438</c:v>
                </c:pt>
                <c:pt idx="11">
                  <c:v>65159</c:v>
                </c:pt>
                <c:pt idx="12">
                  <c:v>66083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2D-4C7B-8EA3-3A6B6EAF9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axId val="42978304"/>
        <c:axId val="42984192"/>
      </c:areaChart>
      <c:catAx>
        <c:axId val="42978304"/>
        <c:scaling>
          <c:orientation val="minMax"/>
        </c:scaling>
        <c:delete val="1"/>
        <c:axPos val="b"/>
        <c:majorTickMark val="out"/>
        <c:minorTickMark val="none"/>
        <c:tickLblPos val="nextTo"/>
        <c:crossAx val="42984192"/>
        <c:crosses val="autoZero"/>
        <c:auto val="1"/>
        <c:lblAlgn val="ctr"/>
        <c:lblOffset val="100"/>
        <c:noMultiLvlLbl val="0"/>
      </c:catAx>
      <c:valAx>
        <c:axId val="42984192"/>
        <c:scaling>
          <c:orientation val="minMax"/>
          <c:max val="66500"/>
          <c:min val="58500"/>
        </c:scaling>
        <c:delete val="1"/>
        <c:axPos val="l"/>
        <c:numFmt formatCode="#,##0" sourceLinked="1"/>
        <c:majorTickMark val="out"/>
        <c:minorTickMark val="none"/>
        <c:tickLblPos val="nextTo"/>
        <c:crossAx val="4297830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Данные!$C$1</c:f>
              <c:strCache>
                <c:ptCount val="1"/>
                <c:pt idx="0">
                  <c:v>Количество зарегистрированных коммерческих компаний</c:v>
                </c:pt>
              </c:strCache>
            </c:strRef>
          </c:tx>
          <c:spPr>
            <a:solidFill>
              <a:srgbClr val="F3B800"/>
            </a:solidFill>
          </c:spPr>
          <c:val>
            <c:numRef>
              <c:f>Данные!$C$2:$C$14</c:f>
              <c:numCache>
                <c:formatCode>#,##0</c:formatCode>
                <c:ptCount val="13"/>
                <c:pt idx="0">
                  <c:v>24723</c:v>
                </c:pt>
                <c:pt idx="1">
                  <c:v>24753</c:v>
                </c:pt>
                <c:pt idx="2">
                  <c:v>24920</c:v>
                </c:pt>
                <c:pt idx="3">
                  <c:v>25082</c:v>
                </c:pt>
                <c:pt idx="4">
                  <c:v>25259</c:v>
                </c:pt>
                <c:pt idx="5">
                  <c:v>25410</c:v>
                </c:pt>
                <c:pt idx="6">
                  <c:v>25391</c:v>
                </c:pt>
                <c:pt idx="7">
                  <c:v>25116</c:v>
                </c:pt>
                <c:pt idx="8">
                  <c:v>25256</c:v>
                </c:pt>
                <c:pt idx="9">
                  <c:v>25394</c:v>
                </c:pt>
                <c:pt idx="10">
                  <c:v>25181</c:v>
                </c:pt>
                <c:pt idx="11">
                  <c:v>25030</c:v>
                </c:pt>
                <c:pt idx="12">
                  <c:v>24737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66-4B66-9041-FD3506516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axId val="83797888"/>
        <c:axId val="83799424"/>
      </c:areaChart>
      <c:catAx>
        <c:axId val="83797888"/>
        <c:scaling>
          <c:orientation val="minMax"/>
        </c:scaling>
        <c:delete val="1"/>
        <c:axPos val="b"/>
        <c:majorTickMark val="out"/>
        <c:minorTickMark val="none"/>
        <c:tickLblPos val="nextTo"/>
        <c:crossAx val="83799424"/>
        <c:crosses val="autoZero"/>
        <c:auto val="1"/>
        <c:lblAlgn val="ctr"/>
        <c:lblOffset val="100"/>
        <c:noMultiLvlLbl val="0"/>
      </c:catAx>
      <c:valAx>
        <c:axId val="83799424"/>
        <c:scaling>
          <c:orientation val="minMax"/>
          <c:max val="26000"/>
          <c:min val="18000"/>
        </c:scaling>
        <c:delete val="1"/>
        <c:axPos val="l"/>
        <c:numFmt formatCode="#,##0" sourceLinked="1"/>
        <c:majorTickMark val="out"/>
        <c:minorTickMark val="none"/>
        <c:tickLblPos val="nextTo"/>
        <c:crossAx val="83797888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3386957234314E-2"/>
          <c:y val="5.2672423744201065E-2"/>
          <c:w val="0.94606616989890013"/>
          <c:h val="0.9473276313703356"/>
        </c:manualLayout>
      </c:layout>
      <c:areaChart>
        <c:grouping val="stacked"/>
        <c:varyColors val="0"/>
        <c:ser>
          <c:idx val="0"/>
          <c:order val="0"/>
          <c:tx>
            <c:strRef>
              <c:f>Данные!$B$1</c:f>
              <c:strCache>
                <c:ptCount val="1"/>
                <c:pt idx="0">
                  <c:v>Количество зарегистрированных ИП</c:v>
                </c:pt>
              </c:strCache>
            </c:strRef>
          </c:tx>
          <c:cat>
            <c:numRef>
              <c:f>Данные!$A$2:$A$14</c:f>
              <c:numCache>
                <c:formatCode>m/d/yyyy</c:formatCode>
                <c:ptCount val="1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</c:numCache>
            </c:numRef>
          </c:cat>
          <c:val>
            <c:numRef>
              <c:f>Данные!$B$2:$B$14</c:f>
              <c:numCache>
                <c:formatCode>#,##0</c:formatCode>
                <c:ptCount val="13"/>
                <c:pt idx="0">
                  <c:v>35798</c:v>
                </c:pt>
                <c:pt idx="1">
                  <c:v>35911</c:v>
                </c:pt>
                <c:pt idx="2">
                  <c:v>36200</c:v>
                </c:pt>
                <c:pt idx="3">
                  <c:v>36547</c:v>
                </c:pt>
                <c:pt idx="4">
                  <c:v>37049</c:v>
                </c:pt>
                <c:pt idx="5">
                  <c:v>37327</c:v>
                </c:pt>
                <c:pt idx="6">
                  <c:v>37665</c:v>
                </c:pt>
                <c:pt idx="7">
                  <c:v>37939</c:v>
                </c:pt>
                <c:pt idx="8">
                  <c:v>38417</c:v>
                </c:pt>
                <c:pt idx="9">
                  <c:v>38823</c:v>
                </c:pt>
                <c:pt idx="10">
                  <c:v>39257</c:v>
                </c:pt>
                <c:pt idx="11">
                  <c:v>40129</c:v>
                </c:pt>
                <c:pt idx="12">
                  <c:v>41346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56-4BAC-AC6D-ABB803A7F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axId val="79510912"/>
        <c:axId val="79520896"/>
      </c:areaChart>
      <c:dateAx>
        <c:axId val="795109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9520896"/>
        <c:crosses val="autoZero"/>
        <c:auto val="1"/>
        <c:lblOffset val="100"/>
        <c:baseTimeUnit val="months"/>
      </c:dateAx>
      <c:valAx>
        <c:axId val="79520896"/>
        <c:scaling>
          <c:orientation val="minMax"/>
          <c:max val="42000"/>
          <c:min val="34000"/>
        </c:scaling>
        <c:delete val="1"/>
        <c:axPos val="l"/>
        <c:numFmt formatCode="#,##0" sourceLinked="1"/>
        <c:majorTickMark val="out"/>
        <c:minorTickMark val="none"/>
        <c:tickLblPos val="nextTo"/>
        <c:crossAx val="7951091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9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86-4B93-8628-064ECC12FE05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86-4B93-8628-064ECC12FE05}"/>
              </c:ext>
            </c:extLst>
          </c:dPt>
          <c:dPt>
            <c:idx val="2"/>
            <c:bubble3D val="0"/>
            <c:explosion val="16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86-4B93-8628-064ECC12FE05}"/>
              </c:ext>
            </c:extLst>
          </c:dPt>
          <c:dPt>
            <c:idx val="3"/>
            <c:bubble3D val="0"/>
            <c:explosion val="15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86-4B93-8628-064ECC12FE05}"/>
              </c:ext>
            </c:extLst>
          </c:dPt>
          <c:dPt>
            <c:idx val="4"/>
            <c:bubble3D val="0"/>
            <c:explosion val="15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86-4B93-8628-064ECC12FE05}"/>
              </c:ext>
            </c:extLst>
          </c:dPt>
          <c:dPt>
            <c:idx val="5"/>
            <c:bubble3D val="0"/>
            <c:explosion val="1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186-4B93-8628-064ECC12FE05}"/>
              </c:ext>
            </c:extLst>
          </c:dPt>
          <c:dPt>
            <c:idx val="6"/>
            <c:bubble3D val="0"/>
            <c:explosion val="1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186-4B93-8628-064ECC12FE05}"/>
              </c:ext>
            </c:extLst>
          </c:dPt>
          <c:dPt>
            <c:idx val="7"/>
            <c:bubble3D val="0"/>
            <c:explosion val="9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186-4B93-8628-064ECC12FE05}"/>
              </c:ext>
            </c:extLst>
          </c:dPt>
          <c:dPt>
            <c:idx val="8"/>
            <c:bubble3D val="0"/>
            <c:explosion val="9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186-4B93-8628-064ECC12FE05}"/>
              </c:ext>
            </c:extLst>
          </c:dPt>
          <c:dPt>
            <c:idx val="9"/>
            <c:bubble3D val="0"/>
            <c:explosion val="8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186-4B93-8628-064ECC12FE05}"/>
              </c:ext>
            </c:extLst>
          </c:dPt>
          <c:dPt>
            <c:idx val="10"/>
            <c:bubble3D val="0"/>
            <c:explosion val="6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186-4B93-8628-064ECC12FE05}"/>
              </c:ext>
            </c:extLst>
          </c:dPt>
          <c:cat>
            <c:strRef>
              <c:f>Лист1!$A$20:$A$30</c:f>
              <c:strCache>
                <c:ptCount val="11"/>
                <c:pt idx="0">
                  <c:v>Ижевск</c:v>
                </c:pt>
                <c:pt idx="1">
                  <c:v>Екатеринбург</c:v>
                </c:pt>
                <c:pt idx="2">
                  <c:v>Воткинск</c:v>
                </c:pt>
                <c:pt idx="3">
                  <c:v>Завьяловский район</c:v>
                </c:pt>
                <c:pt idx="4">
                  <c:v>Москва</c:v>
                </c:pt>
                <c:pt idx="5">
                  <c:v>Увинский район</c:v>
                </c:pt>
                <c:pt idx="6">
                  <c:v>Кизнерский район</c:v>
                </c:pt>
                <c:pt idx="7">
                  <c:v>Игринский район</c:v>
                </c:pt>
                <c:pt idx="8">
                  <c:v>Можга</c:v>
                </c:pt>
                <c:pt idx="9">
                  <c:v>Сарапул</c:v>
                </c:pt>
                <c:pt idx="10">
                  <c:v>Другие</c:v>
                </c:pt>
              </c:strCache>
            </c:strRef>
          </c:cat>
          <c:val>
            <c:numRef>
              <c:f>Лист1!$B$20:$B$30</c:f>
              <c:numCache>
                <c:formatCode>General</c:formatCode>
                <c:ptCount val="11"/>
                <c:pt idx="0">
                  <c:v>42</c:v>
                </c:pt>
                <c:pt idx="1">
                  <c:v>15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4186-4B93-8628-064ECC12F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40-4D76-8B8D-FB151AD025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1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40-4D76-8B8D-FB151AD02510}"/>
              </c:ext>
            </c:extLst>
          </c:dPt>
          <c:val>
            <c:numRef>
              <c:f>Лист1!$B$40:$B$41</c:f>
              <c:numCache>
                <c:formatCode>General</c:formatCode>
                <c:ptCount val="2"/>
                <c:pt idx="0">
                  <c:v>22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40-4D76-8B8D-FB151AD02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B8-477D-8CCB-8BF5C7300908}"/>
              </c:ext>
            </c:extLst>
          </c:dPt>
          <c:dPt>
            <c:idx val="1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B8-477D-8CCB-8BF5C7300908}"/>
              </c:ext>
            </c:extLst>
          </c:dPt>
          <c:dPt>
            <c:idx val="2"/>
            <c:bubble3D val="0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B8-477D-8CCB-8BF5C7300908}"/>
              </c:ext>
            </c:extLst>
          </c:dPt>
          <c:dPt>
            <c:idx val="3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B8-477D-8CCB-8BF5C7300908}"/>
              </c:ext>
            </c:extLst>
          </c:dPt>
          <c:dPt>
            <c:idx val="4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9-98B8-477D-8CCB-8BF5C7300908}"/>
              </c:ext>
            </c:extLst>
          </c:dPt>
          <c:cat>
            <c:strRef>
              <c:f>Данные!$A$307:$A$311</c:f>
              <c:strCache>
                <c:ptCount val="5"/>
                <c:pt idx="0">
                  <c:v>проверки не проводились</c:v>
                </c:pt>
                <c:pt idx="1">
                  <c:v>от 1 до 3 проверок</c:v>
                </c:pt>
                <c:pt idx="2">
                  <c:v>от 4 до 6 проверок</c:v>
                </c:pt>
                <c:pt idx="3">
                  <c:v>от 7 до 10 проверок</c:v>
                </c:pt>
                <c:pt idx="4">
                  <c:v>более 10 проверок</c:v>
                </c:pt>
              </c:strCache>
            </c:strRef>
          </c:cat>
          <c:val>
            <c:numRef>
              <c:f>Данные!$B$307:$B$311</c:f>
              <c:numCache>
                <c:formatCode>0%</c:formatCode>
                <c:ptCount val="5"/>
                <c:pt idx="0">
                  <c:v>0.63</c:v>
                </c:pt>
                <c:pt idx="1">
                  <c:v>0.28999999999999998</c:v>
                </c:pt>
                <c:pt idx="2">
                  <c:v>0.06</c:v>
                </c:pt>
                <c:pt idx="3">
                  <c:v>0.01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8B8-477D-8CCB-8BF5C7300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C2-40CF-9B94-CC16A08C9F6F}"/>
              </c:ext>
            </c:extLst>
          </c:dPt>
          <c:dPt>
            <c:idx val="1"/>
            <c:bubble3D val="0"/>
            <c:explosion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C2-40CF-9B94-CC16A08C9F6F}"/>
              </c:ext>
            </c:extLst>
          </c:dPt>
          <c:dPt>
            <c:idx val="2"/>
            <c:bubble3D val="0"/>
            <c:explosion val="4"/>
            <c:spPr>
              <a:solidFill>
                <a:srgbClr val="F6BB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C2-40CF-9B94-CC16A08C9F6F}"/>
              </c:ext>
            </c:extLst>
          </c:dPt>
          <c:dPt>
            <c:idx val="3"/>
            <c:bubble3D val="0"/>
            <c:explosion val="4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C2-40CF-9B94-CC16A08C9F6F}"/>
              </c:ext>
            </c:extLst>
          </c:dPt>
          <c:dPt>
            <c:idx val="4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9-43C2-40CF-9B94-CC16A08C9F6F}"/>
              </c:ext>
            </c:extLst>
          </c:dPt>
          <c:cat>
            <c:strRef>
              <c:f>Данные!$A$340:$A$344</c:f>
              <c:strCache>
                <c:ptCount val="5"/>
                <c:pt idx="0">
                  <c:v>менее 3 дней</c:v>
                </c:pt>
                <c:pt idx="1">
                  <c:v>от 3 до 5 дней</c:v>
                </c:pt>
                <c:pt idx="2">
                  <c:v>от 6 до 10 дней</c:v>
                </c:pt>
                <c:pt idx="3">
                  <c:v>от 11 до 20 дней</c:v>
                </c:pt>
                <c:pt idx="4">
                  <c:v>более 20 дней</c:v>
                </c:pt>
              </c:strCache>
            </c:strRef>
          </c:cat>
          <c:val>
            <c:numRef>
              <c:f>Данные!$B$340:$B$344</c:f>
              <c:numCache>
                <c:formatCode>General</c:formatCode>
                <c:ptCount val="5"/>
                <c:pt idx="0">
                  <c:v>35</c:v>
                </c:pt>
                <c:pt idx="1">
                  <c:v>6</c:v>
                </c:pt>
                <c:pt idx="2">
                  <c:v>7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C2-40CF-9B94-CC16A08C9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708938476579963"/>
          <c:y val="5.7392118863049096E-2"/>
          <c:w val="0.45725289518246776"/>
          <c:h val="0.9426078811369509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878848"/>
        <c:axId val="42880384"/>
      </c:barChart>
      <c:catAx>
        <c:axId val="42878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000" b="0" i="0" u="none" strike="noStrike" kern="1200" baseline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ru-RU"/>
          </a:p>
        </c:txPr>
        <c:crossAx val="42880384"/>
        <c:crosses val="autoZero"/>
        <c:auto val="1"/>
        <c:lblAlgn val="ctr"/>
        <c:lblOffset val="100"/>
        <c:noMultiLvlLbl val="0"/>
      </c:catAx>
      <c:valAx>
        <c:axId val="4288038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287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25947712418303"/>
          <c:y val="1.3017941326474769E-2"/>
          <c:w val="0.64091372549019598"/>
          <c:h val="0.98698205867352518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2895232"/>
        <c:axId val="42896768"/>
      </c:barChart>
      <c:catAx>
        <c:axId val="42895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2896768"/>
        <c:crosses val="autoZero"/>
        <c:auto val="1"/>
        <c:lblAlgn val="ctr"/>
        <c:lblOffset val="100"/>
        <c:noMultiLvlLbl val="0"/>
      </c:catAx>
      <c:valAx>
        <c:axId val="428967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289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25947712418303"/>
          <c:y val="1.3017941326474769E-2"/>
          <c:w val="0.64091372549019598"/>
          <c:h val="0.986982058673525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3B8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6420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3E-45B5-990C-845717C46D9C}"/>
              </c:ext>
            </c:extLst>
          </c:dPt>
          <c:dPt>
            <c:idx val="2"/>
            <c:invertIfNegative val="0"/>
            <c:bubble3D val="0"/>
            <c:spPr>
              <a:solidFill>
                <a:srgbClr val="B6420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3E-45B5-990C-845717C46D9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3E-45B5-990C-845717C46D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Данные!$A$327:$A$332</c:f>
              <c:strCache>
                <c:ptCount val="6"/>
                <c:pt idx="0">
                  <c:v>плановая проверка</c:v>
                </c:pt>
                <c:pt idx="1">
                  <c:v>давление на бизнес 
со стороны органов власти</c:v>
                </c:pt>
                <c:pt idx="2">
                  <c:v>инициирована конкурентами</c:v>
                </c:pt>
                <c:pt idx="3">
                  <c:v>жалобы клиентов, 
работников и т.д.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Данные!$B$327:$B$332</c:f>
              <c:numCache>
                <c:formatCode>General</c:formatCode>
                <c:ptCount val="6"/>
                <c:pt idx="0">
                  <c:v>18</c:v>
                </c:pt>
                <c:pt idx="1">
                  <c:v>16</c:v>
                </c:pt>
                <c:pt idx="2">
                  <c:v>13</c:v>
                </c:pt>
                <c:pt idx="3">
                  <c:v>5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3E-45B5-990C-845717C46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4482048"/>
        <c:axId val="34483584"/>
      </c:barChart>
      <c:catAx>
        <c:axId val="34482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483584"/>
        <c:crosses val="autoZero"/>
        <c:auto val="1"/>
        <c:lblAlgn val="ctr"/>
        <c:lblOffset val="100"/>
        <c:noMultiLvlLbl val="0"/>
      </c:catAx>
      <c:valAx>
        <c:axId val="3448358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448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30567436951449"/>
          <c:y val="1.301790975148445E-2"/>
          <c:w val="0.64091372549019598"/>
          <c:h val="0.9869820586735251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84D-45FC-87DF-CFCAE4B7D03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93E-45B5-990C-845717C46D9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93E-45B5-990C-845717C46D9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84D-45FC-87DF-CFCAE4B7D03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93E-45B5-990C-845717C46D9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84D-45FC-87DF-CFCAE4B7D0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Данные!$A$327:$A$332</c:f>
              <c:strCache>
                <c:ptCount val="6"/>
                <c:pt idx="0">
                  <c:v>плановая проверка</c:v>
                </c:pt>
                <c:pt idx="1">
                  <c:v>давление на бизнес 
со стороны органов власти</c:v>
                </c:pt>
                <c:pt idx="2">
                  <c:v>инициирована конкурентами</c:v>
                </c:pt>
                <c:pt idx="3">
                  <c:v>жалобы клиентов, 
работников и т.д.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Данные!$B$327:$B$332</c:f>
              <c:numCache>
                <c:formatCode>General</c:formatCode>
                <c:ptCount val="6"/>
                <c:pt idx="0">
                  <c:v>18</c:v>
                </c:pt>
                <c:pt idx="1">
                  <c:v>16</c:v>
                </c:pt>
                <c:pt idx="2">
                  <c:v>13</c:v>
                </c:pt>
                <c:pt idx="3">
                  <c:v>5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3E-45B5-990C-845717C46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4531968"/>
        <c:axId val="34533760"/>
      </c:barChart>
      <c:catAx>
        <c:axId val="34531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4533760"/>
        <c:crosses val="autoZero"/>
        <c:auto val="1"/>
        <c:lblAlgn val="ctr"/>
        <c:lblOffset val="100"/>
        <c:noMultiLvlLbl val="0"/>
      </c:catAx>
      <c:valAx>
        <c:axId val="345337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453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6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0.04348</cdr:x>
      <cdr:y>0</cdr:y>
    </cdr:from>
    <cdr:to>
      <cdr:x>0.38391</cdr:x>
      <cdr:y>0.8851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="" xmlns:a16="http://schemas.microsoft.com/office/drawing/2014/main" id="{092B9951-AF01-4CA4-9598-7565198C702F}"/>
            </a:ext>
          </a:extLst>
        </cdr:cNvPr>
        <cdr:cNvSpPr txBox="1"/>
      </cdr:nvSpPr>
      <cdr:spPr>
        <a:xfrm xmlns:a="http://schemas.openxmlformats.org/drawingml/2006/main">
          <a:off x="360040" y="0"/>
          <a:ext cx="2819073" cy="72071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72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1300"/>
            </a:spcAft>
          </a:pPr>
          <a:endParaRPr lang="en-US" sz="2000" dirty="0"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pPr>
            <a:spcAft>
              <a:spcPts val="1300"/>
            </a:spcAft>
          </a:pPr>
          <a:endParaRPr lang="en-US" sz="2000" dirty="0"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pPr>
            <a:spcAft>
              <a:spcPts val="1300"/>
            </a:spcAft>
          </a:pPr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плановая проверка</a:t>
          </a:r>
        </a:p>
        <a:p xmlns:a="http://schemas.openxmlformats.org/drawingml/2006/main">
          <a:pPr>
            <a:spcAft>
              <a:spcPts val="1300"/>
            </a:spcAft>
          </a:pPr>
          <a:endParaRPr lang="ru-RU" sz="2000" dirty="0"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давление на бизнес со</a:t>
          </a:r>
        </a:p>
        <a:p xmlns:a="http://schemas.openxmlformats.org/drawingml/2006/main"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стороны органов власти</a:t>
          </a:r>
        </a:p>
        <a:p xmlns:a="http://schemas.openxmlformats.org/drawingml/2006/main">
          <a:pPr>
            <a:spcAft>
              <a:spcPts val="1300"/>
            </a:spcAft>
          </a:pPr>
          <a:endParaRPr lang="ru-RU" sz="2000" dirty="0"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endParaRPr lang="ru-RU" sz="2000" dirty="0"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инициирована</a:t>
          </a:r>
        </a:p>
        <a:p xmlns:a="http://schemas.openxmlformats.org/drawingml/2006/main"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конкурентами</a:t>
          </a:r>
        </a:p>
        <a:p xmlns:a="http://schemas.openxmlformats.org/drawingml/2006/main">
          <a:pPr>
            <a:spcAft>
              <a:spcPts val="1300"/>
            </a:spcAft>
          </a:pPr>
          <a:endParaRPr lang="ru-RU" sz="2000" dirty="0"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жалобы клиентов,</a:t>
          </a:r>
        </a:p>
        <a:p xmlns:a="http://schemas.openxmlformats.org/drawingml/2006/main"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работников и </a:t>
          </a:r>
          <a:r>
            <a:rPr lang="ru-RU" sz="2000" dirty="0" err="1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тд</a:t>
          </a:r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.</a:t>
          </a:r>
        </a:p>
        <a:p xmlns:a="http://schemas.openxmlformats.org/drawingml/2006/main">
          <a:pPr>
            <a:spcAft>
              <a:spcPts val="1300"/>
            </a:spcAft>
          </a:pPr>
          <a:endParaRPr lang="ru-RU" sz="2000" dirty="0"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pPr>
            <a:spcAft>
              <a:spcPts val="1300"/>
            </a:spcAft>
          </a:pPr>
          <a:endParaRPr lang="ru-RU" sz="2000" dirty="0"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pPr>
            <a:spcAft>
              <a:spcPts val="1300"/>
            </a:spcAft>
          </a:pPr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затрудняюсь ответить</a:t>
          </a:r>
        </a:p>
        <a:p xmlns:a="http://schemas.openxmlformats.org/drawingml/2006/main">
          <a:pPr>
            <a:spcAft>
              <a:spcPts val="1300"/>
            </a:spcAft>
          </a:pPr>
          <a:endParaRPr lang="ru-RU" sz="2000" dirty="0"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pPr>
            <a:spcAft>
              <a:spcPts val="1300"/>
            </a:spcAft>
          </a:pPr>
          <a:r>
            <a:rPr lang="ru-RU" sz="20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другое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0.06537</cdr:x>
      <cdr:y>0.60344</cdr:y>
    </cdr:from>
    <cdr:to>
      <cdr:x>0.20492</cdr:x>
      <cdr:y>0.69558</cdr:y>
    </cdr:to>
    <cdr:sp macro="" textlink="">
      <cdr:nvSpPr>
        <cdr:cNvPr id="2" name="TextBox 39">
          <a:extLst xmlns:a="http://schemas.openxmlformats.org/drawingml/2006/main">
            <a:ext uri="{FF2B5EF4-FFF2-40B4-BE49-F238E27FC236}">
              <a16:creationId xmlns="" xmlns:a16="http://schemas.microsoft.com/office/drawing/2014/main" id="{B96D7EF3-C81B-6E1A-0598-69E6D9FC53D0}"/>
            </a:ext>
          </a:extLst>
        </cdr:cNvPr>
        <cdr:cNvSpPr txBox="1"/>
      </cdr:nvSpPr>
      <cdr:spPr>
        <a:xfrm xmlns:a="http://schemas.openxmlformats.org/drawingml/2006/main">
          <a:off x="574274" y="4104453"/>
          <a:ext cx="1225926" cy="626714"/>
        </a:xfrm>
        <a:prstGeom xmlns:a="http://schemas.openxmlformats.org/drawingml/2006/main" prst="rect">
          <a:avLst/>
        </a:prstGeom>
        <a:solidFill xmlns:a="http://schemas.openxmlformats.org/drawingml/2006/main">
          <a:srgbClr val="EAF0CC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6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60 521</a:t>
          </a:r>
        </a:p>
      </cdr:txBody>
    </cdr:sp>
  </cdr:relSizeAnchor>
  <cdr:relSizeAnchor xmlns:cdr="http://schemas.openxmlformats.org/drawingml/2006/chartDrawing">
    <cdr:from>
      <cdr:x>0.01639</cdr:x>
      <cdr:y>0.66696</cdr:y>
    </cdr:from>
    <cdr:to>
      <cdr:x>0.06557</cdr:x>
      <cdr:y>0.73938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A04CE015-4C0A-2833-21B7-C3CEC6183A4E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144016" y="4536504"/>
          <a:ext cx="432048" cy="49254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0.35848</cdr:x>
      <cdr:y>0.51875</cdr:y>
    </cdr:from>
    <cdr:to>
      <cdr:x>0.79567</cdr:x>
      <cdr:y>0.73595</cdr:y>
    </cdr:to>
    <cdr:sp macro="" textlink="">
      <cdr:nvSpPr>
        <cdr:cNvPr id="8" name="TextBox 61">
          <a:extLst xmlns:a="http://schemas.openxmlformats.org/drawingml/2006/main">
            <a:ext uri="{FF2B5EF4-FFF2-40B4-BE49-F238E27FC236}">
              <a16:creationId xmlns="" xmlns:a16="http://schemas.microsoft.com/office/drawing/2014/main" id="{3FCEDCC1-F25B-5E0B-5DDF-1E1053614493}"/>
            </a:ext>
          </a:extLst>
        </cdr:cNvPr>
        <cdr:cNvSpPr txBox="1"/>
      </cdr:nvSpPr>
      <cdr:spPr>
        <a:xfrm xmlns:a="http://schemas.openxmlformats.org/drawingml/2006/main">
          <a:off x="3149238" y="3528392"/>
          <a:ext cx="3840741" cy="1477328"/>
        </a:xfrm>
        <a:prstGeom xmlns:a="http://schemas.openxmlformats.org/drawingml/2006/main" prst="rect">
          <a:avLst/>
        </a:prstGeom>
        <a:solidFill xmlns:a="http://schemas.openxmlformats.org/drawingml/2006/main">
          <a:srgbClr val="9E8E01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ИП</a:t>
          </a:r>
          <a:r>
            <a:rPr lang="ru-RU" sz="15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 </a:t>
          </a:r>
          <a:r>
            <a:rPr lang="ru-RU" sz="3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и </a:t>
          </a:r>
          <a:endParaRPr lang="en-US" sz="3000" dirty="0">
            <a:solidFill>
              <a:schemeClr val="bg1"/>
            </a:solidFill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36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коммерческие</a:t>
          </a:r>
          <a:r>
            <a:rPr lang="ru-RU" sz="15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 </a:t>
          </a:r>
          <a:r>
            <a:rPr lang="ru-RU" sz="3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организации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0.9297</cdr:x>
      <cdr:y>0.77346</cdr:y>
    </cdr:from>
    <cdr:to>
      <cdr:x>0.98089</cdr:x>
      <cdr:y>1</cdr:y>
    </cdr:to>
    <cdr:sp macro="" textlink="">
      <cdr:nvSpPr>
        <cdr:cNvPr id="7" name="TextBox 54">
          <a:extLst xmlns:a="http://schemas.openxmlformats.org/drawingml/2006/main">
            <a:ext uri="{FF2B5EF4-FFF2-40B4-BE49-F238E27FC236}">
              <a16:creationId xmlns="" xmlns:a16="http://schemas.microsoft.com/office/drawing/2014/main" id="{C28EB48B-6303-4C70-8D2A-B15B81BDC976}"/>
            </a:ext>
          </a:extLst>
        </cdr:cNvPr>
        <cdr:cNvSpPr txBox="1"/>
      </cdr:nvSpPr>
      <cdr:spPr>
        <a:xfrm xmlns:a="http://schemas.openxmlformats.org/drawingml/2006/main" rot="18497169">
          <a:off x="7824676" y="5976128"/>
          <a:ext cx="1580522" cy="4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01.01.202</a:t>
          </a:r>
          <a:r>
            <a:rPr lang="en-US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4</a:t>
          </a:r>
          <a:endParaRPr lang="ru-RU" sz="3000" b="1" dirty="0">
            <a:solidFill>
              <a:schemeClr val="bg1"/>
            </a:solidFill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0.78373</cdr:x>
      <cdr:y>0.72816</cdr:y>
    </cdr:from>
    <cdr:to>
      <cdr:x>0.83492</cdr:x>
      <cdr:y>1</cdr:y>
    </cdr:to>
    <cdr:sp macro="" textlink="">
      <cdr:nvSpPr>
        <cdr:cNvPr id="8" name="TextBox 56">
          <a:extLst xmlns:a="http://schemas.openxmlformats.org/drawingml/2006/main">
            <a:ext uri="{FF2B5EF4-FFF2-40B4-BE49-F238E27FC236}">
              <a16:creationId xmlns="" xmlns:a16="http://schemas.microsoft.com/office/drawing/2014/main" id="{35AF2734-50FC-425E-917F-C064FC246286}"/>
            </a:ext>
          </a:extLst>
        </cdr:cNvPr>
        <cdr:cNvSpPr txBox="1"/>
      </cdr:nvSpPr>
      <cdr:spPr>
        <a:xfrm xmlns:a="http://schemas.openxmlformats.org/drawingml/2006/main" rot="18497169">
          <a:off x="6350336" y="5852083"/>
          <a:ext cx="1896590" cy="4616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01.10.202</a:t>
          </a:r>
          <a:r>
            <a:rPr lang="en-US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3</a:t>
          </a:r>
          <a:endParaRPr lang="ru-RU" sz="3000" b="1" dirty="0">
            <a:solidFill>
              <a:schemeClr val="bg1"/>
            </a:solidFill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0.58527</cdr:x>
      <cdr:y>0.7323</cdr:y>
    </cdr:from>
    <cdr:to>
      <cdr:x>0.63646</cdr:x>
      <cdr:y>1</cdr:y>
    </cdr:to>
    <cdr:sp macro="" textlink="">
      <cdr:nvSpPr>
        <cdr:cNvPr id="9" name="TextBox 60">
          <a:extLst xmlns:a="http://schemas.openxmlformats.org/drawingml/2006/main">
            <a:ext uri="{FF2B5EF4-FFF2-40B4-BE49-F238E27FC236}">
              <a16:creationId xmlns="" xmlns:a16="http://schemas.microsoft.com/office/drawing/2014/main" id="{237A42C2-2434-4352-A3E3-DB7C4C9140C0}"/>
            </a:ext>
          </a:extLst>
        </cdr:cNvPr>
        <cdr:cNvSpPr txBox="1"/>
      </cdr:nvSpPr>
      <cdr:spPr>
        <a:xfrm xmlns:a="http://schemas.openxmlformats.org/drawingml/2006/main" rot="18497169">
          <a:off x="4575015" y="5863401"/>
          <a:ext cx="1867750" cy="4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01.07.202</a:t>
          </a:r>
          <a:r>
            <a:rPr lang="en-US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3</a:t>
          </a:r>
          <a:endParaRPr lang="ru-RU" sz="3000" b="1" dirty="0">
            <a:solidFill>
              <a:schemeClr val="bg1"/>
            </a:solidFill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0.33958</cdr:x>
      <cdr:y>0.7262</cdr:y>
    </cdr:from>
    <cdr:to>
      <cdr:x>0.39077</cdr:x>
      <cdr:y>1</cdr:y>
    </cdr:to>
    <cdr:sp macro="" textlink="">
      <cdr:nvSpPr>
        <cdr:cNvPr id="10" name="TextBox 62">
          <a:extLst xmlns:a="http://schemas.openxmlformats.org/drawingml/2006/main">
            <a:ext uri="{FF2B5EF4-FFF2-40B4-BE49-F238E27FC236}">
              <a16:creationId xmlns="" xmlns:a16="http://schemas.microsoft.com/office/drawing/2014/main" id="{151BD99E-90C7-4FB4-93FC-B42AA38C1477}"/>
            </a:ext>
          </a:extLst>
        </cdr:cNvPr>
        <cdr:cNvSpPr txBox="1"/>
      </cdr:nvSpPr>
      <cdr:spPr>
        <a:xfrm xmlns:a="http://schemas.openxmlformats.org/drawingml/2006/main" rot="18497169">
          <a:off x="2338104" y="5846723"/>
          <a:ext cx="1910246" cy="4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01.04.202</a:t>
          </a:r>
          <a:r>
            <a:rPr lang="en-US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3</a:t>
          </a:r>
          <a:endParaRPr lang="ru-RU" sz="3000" b="1" dirty="0">
            <a:solidFill>
              <a:schemeClr val="bg1"/>
            </a:solidFill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0.10513</cdr:x>
      <cdr:y>0.72544</cdr:y>
    </cdr:from>
    <cdr:to>
      <cdr:x>0.15632</cdr:x>
      <cdr:y>1</cdr:y>
    </cdr:to>
    <cdr:sp macro="" textlink="">
      <cdr:nvSpPr>
        <cdr:cNvPr id="11" name="TextBox 64">
          <a:extLst xmlns:a="http://schemas.openxmlformats.org/drawingml/2006/main">
            <a:ext uri="{FF2B5EF4-FFF2-40B4-BE49-F238E27FC236}">
              <a16:creationId xmlns="" xmlns:a16="http://schemas.microsoft.com/office/drawing/2014/main" id="{B26203E0-C351-4342-850A-5F352B428991}"/>
            </a:ext>
          </a:extLst>
        </cdr:cNvPr>
        <cdr:cNvSpPr txBox="1"/>
      </cdr:nvSpPr>
      <cdr:spPr>
        <a:xfrm xmlns:a="http://schemas.openxmlformats.org/drawingml/2006/main" rot="18497169">
          <a:off x="221084" y="5844641"/>
          <a:ext cx="1915552" cy="4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01.01.202</a:t>
          </a:r>
          <a:r>
            <a:rPr lang="en-US" sz="3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3</a:t>
          </a:r>
          <a:endParaRPr lang="ru-RU" sz="3000" b="1" dirty="0">
            <a:solidFill>
              <a:schemeClr val="bg1"/>
            </a:solidFill>
            <a:latin typeface="Roboto Condensed Light" panose="02000000000000000000" pitchFamily="2" charset="0"/>
            <a:ea typeface="Roboto Condensed Light" panose="02000000000000000000" pitchFamily="2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0.43118</cdr:x>
      <cdr:y>0.64018</cdr:y>
    </cdr:from>
    <cdr:to>
      <cdr:x>0.831</cdr:x>
      <cdr:y>0.78575</cdr:y>
    </cdr:to>
    <cdr:sp macro="" textlink="">
      <cdr:nvSpPr>
        <cdr:cNvPr id="12" name="TextBox 27">
          <a:extLst xmlns:a="http://schemas.openxmlformats.org/drawingml/2006/main">
            <a:ext uri="{FF2B5EF4-FFF2-40B4-BE49-F238E27FC236}">
              <a16:creationId xmlns="" xmlns:a16="http://schemas.microsoft.com/office/drawing/2014/main" id="{36BCF210-104E-8055-3CC0-7AEAD3B804A3}"/>
            </a:ext>
          </a:extLst>
        </cdr:cNvPr>
        <cdr:cNvSpPr txBox="1"/>
      </cdr:nvSpPr>
      <cdr:spPr>
        <a:xfrm xmlns:a="http://schemas.openxmlformats.org/drawingml/2006/main">
          <a:off x="3888432" y="4466444"/>
          <a:ext cx="3605606" cy="101566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6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индивидуальные </a:t>
          </a:r>
          <a:r>
            <a:rPr lang="ru-RU" sz="3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предприниматели</a:t>
          </a:r>
        </a:p>
      </cdr:txBody>
    </cdr:sp>
  </cdr:relSizeAnchor>
  <cdr:relSizeAnchor xmlns:cdr="http://schemas.openxmlformats.org/drawingml/2006/chartDrawing">
    <cdr:from>
      <cdr:x>0.79848</cdr:x>
      <cdr:y>0.38133</cdr:y>
    </cdr:from>
    <cdr:to>
      <cdr:x>0.93852</cdr:x>
      <cdr:y>0.47116</cdr:y>
    </cdr:to>
    <cdr:sp macro="" textlink="">
      <cdr:nvSpPr>
        <cdr:cNvPr id="13" name="TextBox 55">
          <a:extLst xmlns:a="http://schemas.openxmlformats.org/drawingml/2006/main">
            <a:ext uri="{FF2B5EF4-FFF2-40B4-BE49-F238E27FC236}">
              <a16:creationId xmlns="" xmlns:a16="http://schemas.microsoft.com/office/drawing/2014/main" id="{48A7B1F1-5F9B-43F6-9521-A212DBCB0A35}"/>
            </a:ext>
          </a:extLst>
        </cdr:cNvPr>
        <cdr:cNvSpPr txBox="1"/>
      </cdr:nvSpPr>
      <cdr:spPr>
        <a:xfrm xmlns:a="http://schemas.openxmlformats.org/drawingml/2006/main">
          <a:off x="7200801" y="2660501"/>
          <a:ext cx="1262884" cy="626735"/>
        </a:xfrm>
        <a:prstGeom xmlns:a="http://schemas.openxmlformats.org/drawingml/2006/main" prst="rect">
          <a:avLst/>
        </a:prstGeom>
        <a:solidFill xmlns:a="http://schemas.openxmlformats.org/drawingml/2006/main">
          <a:srgbClr val="EAF0CC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6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41</a:t>
          </a:r>
          <a:r>
            <a:rPr lang="ru-RU"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 </a:t>
          </a:r>
          <a:r>
            <a:rPr lang="ru-RU" sz="36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346</a:t>
          </a:r>
        </a:p>
      </cdr:txBody>
    </cdr:sp>
  </cdr:relSizeAnchor>
  <cdr:relSizeAnchor xmlns:cdr="http://schemas.openxmlformats.org/drawingml/2006/chartDrawing">
    <cdr:from>
      <cdr:x>0.93422</cdr:x>
      <cdr:y>0.14327</cdr:y>
    </cdr:from>
    <cdr:to>
      <cdr:x>0.9981</cdr:x>
      <cdr:y>0.38221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="" xmlns:a16="http://schemas.microsoft.com/office/drawing/2014/main" id="{CC4FCAF0-612F-1C80-3B2D-2B453462928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8424936" y="918459"/>
          <a:ext cx="576064" cy="153176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0.10351</cdr:x>
      <cdr:y>0.6505</cdr:y>
    </cdr:from>
    <cdr:to>
      <cdr:x>0.2678</cdr:x>
      <cdr:y>0.74032</cdr:y>
    </cdr:to>
    <cdr:sp macro="" textlink="">
      <cdr:nvSpPr>
        <cdr:cNvPr id="15" name="TextBox 67">
          <a:extLst xmlns:a="http://schemas.openxmlformats.org/drawingml/2006/main">
            <a:ext uri="{FF2B5EF4-FFF2-40B4-BE49-F238E27FC236}">
              <a16:creationId xmlns="" xmlns:a16="http://schemas.microsoft.com/office/drawing/2014/main" id="{96AD90E7-51F5-16E2-D9A0-8DF0059EF427}"/>
            </a:ext>
          </a:extLst>
        </cdr:cNvPr>
        <cdr:cNvSpPr txBox="1"/>
      </cdr:nvSpPr>
      <cdr:spPr>
        <a:xfrm xmlns:a="http://schemas.openxmlformats.org/drawingml/2006/main">
          <a:off x="933465" y="4538473"/>
          <a:ext cx="1481579" cy="626666"/>
        </a:xfrm>
        <a:prstGeom xmlns:a="http://schemas.openxmlformats.org/drawingml/2006/main" prst="rect">
          <a:avLst/>
        </a:prstGeom>
        <a:solidFill xmlns:a="http://schemas.openxmlformats.org/drawingml/2006/main">
          <a:srgbClr val="EAF0CC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6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rPr>
            <a:t>35 798</a:t>
          </a:r>
        </a:p>
      </cdr:txBody>
    </cdr:sp>
  </cdr:relSizeAnchor>
  <cdr:relSizeAnchor xmlns:cdr="http://schemas.openxmlformats.org/drawingml/2006/chartDrawing">
    <cdr:from>
      <cdr:x>0.05595</cdr:x>
      <cdr:y>0.74339</cdr:y>
    </cdr:from>
    <cdr:to>
      <cdr:x>0.1038</cdr:x>
      <cdr:y>0.78254</cdr:y>
    </cdr:to>
    <cdr:cxnSp macro="">
      <cdr:nvCxnSpPr>
        <cdr:cNvPr id="16" name="Прямая соединительная линия 15">
          <a:extLst xmlns:a="http://schemas.openxmlformats.org/drawingml/2006/main">
            <a:ext uri="{FF2B5EF4-FFF2-40B4-BE49-F238E27FC236}">
              <a16:creationId xmlns="" xmlns:a16="http://schemas.microsoft.com/office/drawing/2014/main" id="{9D281B42-9B61-3042-C19E-A46D834C25C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504569" y="5186524"/>
          <a:ext cx="431535" cy="27321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1E57786-CA63-4653-915E-CCA8B1AC9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6" y="1339"/>
            <a:ext cx="24381619" cy="137146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8506" y="3977680"/>
            <a:ext cx="12426038" cy="51125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5000"/>
              </a:lnSpc>
            </a:pPr>
            <a:r>
              <a:rPr lang="ru" sz="9000" spc="100" dirty="0">
                <a:latin typeface="Franklin Gothic Medium Cond"/>
              </a:rPr>
              <a:t>Доклад Уполномоченного по защите прав предпринимателей </a:t>
            </a:r>
          </a:p>
          <a:p>
            <a:pPr indent="0" algn="ctr">
              <a:lnSpc>
                <a:spcPct val="85000"/>
              </a:lnSpc>
            </a:pPr>
            <a:r>
              <a:rPr lang="ru" sz="9000" spc="100" dirty="0">
                <a:latin typeface="Franklin Gothic Medium Cond"/>
              </a:rPr>
              <a:t>за 2023 год</a:t>
            </a:r>
            <a:endParaRPr lang="ru" sz="9000" spc="100" dirty="0">
              <a:solidFill>
                <a:srgbClr val="252529"/>
              </a:solidFill>
              <a:latin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6" y="11829693"/>
            <a:ext cx="209634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032" y="710184"/>
            <a:ext cx="20872216" cy="9631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7200" b="1" dirty="0">
                <a:latin typeface="Franklin Gothic Medium Cond"/>
              </a:rPr>
              <a:t>Проблемы, отраженные в докладе Уполномоченного </a:t>
            </a:r>
          </a:p>
          <a:p>
            <a:pPr indent="0" algn="ctr"/>
            <a:r>
              <a:rPr lang="ru" sz="7200" b="1" dirty="0">
                <a:latin typeface="Franklin Gothic Medium Cond"/>
              </a:rPr>
              <a:t>за 2023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9032" y="2897560"/>
            <a:ext cx="10642602" cy="86939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endParaRPr lang="ru-RU" sz="3000" dirty="0"/>
          </a:p>
          <a:p>
            <a:endParaRPr lang="ru-RU" sz="3000" dirty="0"/>
          </a:p>
          <a:p>
            <a:endParaRPr lang="ru-RU" sz="3000" dirty="0"/>
          </a:p>
          <a:p>
            <a:endParaRPr lang="ru-RU" sz="3000" dirty="0"/>
          </a:p>
          <a:p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01674" y="2897560"/>
            <a:ext cx="9869574" cy="86939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endParaRPr lang="ru-RU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934" y="24537"/>
            <a:ext cx="1735736" cy="13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араллелограмм 4"/>
          <p:cNvSpPr/>
          <p:nvPr/>
        </p:nvSpPr>
        <p:spPr>
          <a:xfrm>
            <a:off x="14345890" y="7780848"/>
            <a:ext cx="7632848" cy="26188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tx1"/>
                </a:solidFill>
              </a:rPr>
              <a:t>Необоснованное увеличение стоимости технологического присоединения к электроснабжению.</a:t>
            </a:r>
          </a:p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1672482" y="9090248"/>
            <a:ext cx="7128792" cy="2415588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tx1"/>
                </a:solidFill>
              </a:rPr>
              <a:t>Внесение изменения в подп. ст. 346.12 Налогового кодекса.</a:t>
            </a:r>
          </a:p>
          <a:p>
            <a:pPr algn="ctr"/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13409786" y="4346793"/>
            <a:ext cx="7632848" cy="2448271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tx1"/>
                </a:solidFill>
              </a:rPr>
              <a:t>Сложности внесения изменений в ПЗЗ и генплан</a:t>
            </a:r>
          </a:p>
          <a:p>
            <a:pPr algn="ctr"/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3616698" y="6065910"/>
            <a:ext cx="7445537" cy="2592289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tx1"/>
                </a:solidFill>
              </a:rPr>
              <a:t> Проблема надлежащего уведомления в судопроизводстве</a:t>
            </a:r>
          </a:p>
          <a:p>
            <a:pPr algn="ctr"/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1399032" y="3185592"/>
            <a:ext cx="8050314" cy="252028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tx1"/>
                </a:solidFill>
              </a:rPr>
              <a:t>Рост арендной платы и кадастровой стоимости земельных участков</a:t>
            </a:r>
          </a:p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032" y="710184"/>
            <a:ext cx="21236532" cy="1611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7200" b="1" dirty="0">
                <a:latin typeface="Franklin Gothic Medium Cond"/>
              </a:rPr>
              <a:t>Приоритетные задачи института Уполномоченного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9032" y="2602992"/>
            <a:ext cx="10714610" cy="103756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 smtClean="0"/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 smtClean="0"/>
          </a:p>
          <a:p>
            <a:pPr marL="457200" lvl="0" indent="-457200"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r>
              <a:rPr lang="ru-RU" sz="3000" dirty="0" smtClean="0"/>
              <a:t>   Расширение различных </a:t>
            </a:r>
            <a:r>
              <a:rPr lang="ru-RU" sz="3000" dirty="0"/>
              <a:t>способов защиты прав и           </a:t>
            </a:r>
          </a:p>
          <a:p>
            <a:pPr lvl="0"/>
            <a:r>
              <a:rPr lang="ru-RU" sz="3000" dirty="0" smtClean="0"/>
              <a:t>                          законных интересов субъектов МСП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 smtClean="0"/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marL="457200" lvl="0" indent="-457200">
              <a:spcBef>
                <a:spcPts val="1200"/>
              </a:spcBef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r>
              <a:rPr lang="ru-RU" sz="3000" dirty="0"/>
              <a:t>   </a:t>
            </a:r>
            <a:r>
              <a:rPr lang="ru-RU" sz="3000" dirty="0" smtClean="0"/>
              <a:t>   </a:t>
            </a:r>
            <a:r>
              <a:rPr lang="ru-RU" sz="3000" dirty="0"/>
              <a:t>Проведение совместных приемов с органами КНД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r>
              <a:rPr lang="ru-RU" sz="3000" dirty="0"/>
              <a:t> </a:t>
            </a:r>
          </a:p>
          <a:p>
            <a:endParaRPr lang="ru-RU" sz="3000" dirty="0"/>
          </a:p>
          <a:p>
            <a:r>
              <a:rPr lang="ru-RU" sz="3000" dirty="0"/>
              <a:t>                 </a:t>
            </a:r>
            <a:r>
              <a:rPr lang="ru-RU" sz="3000" dirty="0" smtClean="0"/>
              <a:t> </a:t>
            </a:r>
            <a:r>
              <a:rPr lang="ru-RU" sz="3000" dirty="0"/>
              <a:t>Интеграция с институтами Уполномоченного в </a:t>
            </a:r>
          </a:p>
          <a:p>
            <a:pPr marL="457200" indent="-457200"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r>
              <a:rPr lang="ru-RU" sz="3000" dirty="0"/>
              <a:t>         </a:t>
            </a:r>
            <a:r>
              <a:rPr lang="ru-RU" sz="3000" dirty="0" smtClean="0"/>
              <a:t>других </a:t>
            </a:r>
            <a:r>
              <a:rPr lang="ru-RU" sz="3000" dirty="0"/>
              <a:t>субъектах РФ </a:t>
            </a:r>
          </a:p>
          <a:p>
            <a:endParaRPr lang="ru-RU" sz="3000" dirty="0"/>
          </a:p>
          <a:p>
            <a:endParaRPr lang="ru-RU" sz="3000" dirty="0" smtClean="0"/>
          </a:p>
          <a:p>
            <a:endParaRPr lang="ru-RU" sz="3000" dirty="0"/>
          </a:p>
          <a:p>
            <a:pPr>
              <a:spcBef>
                <a:spcPts val="1200"/>
              </a:spcBef>
            </a:pPr>
            <a:r>
              <a:rPr lang="ru-RU" sz="3000" dirty="0"/>
              <a:t>                </a:t>
            </a:r>
            <a:r>
              <a:rPr lang="ru-RU" sz="3000" dirty="0" smtClean="0"/>
              <a:t>  </a:t>
            </a:r>
            <a:r>
              <a:rPr lang="ru-RU" sz="3000" dirty="0"/>
              <a:t>Изучение лучших законодательных практик других</a:t>
            </a:r>
          </a:p>
          <a:p>
            <a:pPr marL="457200" indent="-457200"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r>
              <a:rPr lang="ru-RU" sz="3000" dirty="0"/>
              <a:t>       </a:t>
            </a:r>
            <a:r>
              <a:rPr lang="ru-RU" sz="3000" dirty="0" smtClean="0"/>
              <a:t>  </a:t>
            </a:r>
            <a:r>
              <a:rPr lang="ru-RU" sz="3000" dirty="0"/>
              <a:t>регионов, рассмотрение их на профильных комиссиях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17698" y="2604952"/>
            <a:ext cx="10017866" cy="10373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lvl="0"/>
            <a:r>
              <a:rPr lang="ru-RU" sz="3000" dirty="0"/>
              <a:t>              </a:t>
            </a:r>
            <a:r>
              <a:rPr lang="ru-RU" sz="3000" dirty="0" smtClean="0"/>
              <a:t>  Взаимодействие </a:t>
            </a:r>
            <a:r>
              <a:rPr lang="ru-RU" sz="3000" dirty="0"/>
              <a:t>с органами КНД через </a:t>
            </a:r>
          </a:p>
          <a:p>
            <a:pPr marL="457200" lvl="0" indent="-457200"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r>
              <a:rPr lang="ru-RU" sz="3000" dirty="0"/>
              <a:t>     </a:t>
            </a:r>
            <a:r>
              <a:rPr lang="ru-RU" sz="3000" dirty="0" smtClean="0"/>
              <a:t>  участие </a:t>
            </a:r>
            <a:r>
              <a:rPr lang="ru-RU" sz="3000" dirty="0"/>
              <a:t>в совместных комиссиях, </a:t>
            </a:r>
          </a:p>
          <a:p>
            <a:pPr lvl="0"/>
            <a:r>
              <a:rPr lang="ru-RU" sz="3000"/>
              <a:t>              </a:t>
            </a:r>
            <a:r>
              <a:rPr lang="ru-RU" sz="3000" smtClean="0"/>
              <a:t>   </a:t>
            </a:r>
            <a:r>
              <a:rPr lang="ru-RU" sz="3000" dirty="0"/>
              <a:t>экспертных советах и рабочих группах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lvl="0">
              <a:spcBef>
                <a:spcPts val="1800"/>
              </a:spcBef>
            </a:pPr>
            <a:r>
              <a:rPr lang="ru-RU" sz="3000" dirty="0"/>
              <a:t>              </a:t>
            </a:r>
            <a:r>
              <a:rPr lang="ru-RU" sz="3000" dirty="0" smtClean="0"/>
              <a:t>  Проведение </a:t>
            </a:r>
            <a:r>
              <a:rPr lang="ru-RU" sz="3000" dirty="0"/>
              <a:t>общественных советов </a:t>
            </a:r>
            <a:r>
              <a:rPr lang="ru-RU" sz="3000" dirty="0" smtClean="0"/>
              <a:t>при</a:t>
            </a:r>
          </a:p>
          <a:p>
            <a:pPr marL="457200" lvl="0" indent="-457200"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r>
              <a:rPr lang="ru-RU" sz="3000" dirty="0" smtClean="0"/>
              <a:t>        Уполномоченном 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  <a:p>
            <a:pPr lvl="0"/>
            <a:r>
              <a:rPr lang="ru-RU" sz="3000" dirty="0"/>
              <a:t>                 </a:t>
            </a:r>
            <a:r>
              <a:rPr lang="ru-RU" sz="3000" dirty="0" smtClean="0"/>
              <a:t> </a:t>
            </a:r>
            <a:r>
              <a:rPr lang="ru-RU" sz="3000" dirty="0"/>
              <a:t>Активное взаимодействие с институтом </a:t>
            </a:r>
          </a:p>
          <a:p>
            <a:pPr marL="457200" lvl="0" indent="-457200">
              <a:buClr>
                <a:srgbClr val="FF0000"/>
              </a:buClr>
              <a:buSzPct val="400000"/>
              <a:buFont typeface="Wingdings" pitchFamily="2" charset="2"/>
              <a:buChar char="ü"/>
            </a:pPr>
            <a:r>
              <a:rPr lang="ru-RU" sz="3000" dirty="0"/>
              <a:t>        </a:t>
            </a:r>
            <a:r>
              <a:rPr lang="ru-RU" sz="3000" dirty="0" smtClean="0"/>
              <a:t> постоянных </a:t>
            </a:r>
            <a:r>
              <a:rPr lang="ru-RU" sz="3000" dirty="0"/>
              <a:t>представителей УР в г. Москва</a:t>
            </a:r>
          </a:p>
          <a:p>
            <a:pPr lvl="0"/>
            <a:r>
              <a:rPr lang="ru-RU" sz="3000" dirty="0"/>
              <a:t>                 </a:t>
            </a:r>
            <a:r>
              <a:rPr lang="ru-RU" sz="3000" dirty="0" smtClean="0"/>
              <a:t> </a:t>
            </a:r>
            <a:r>
              <a:rPr lang="ru-RU" sz="3000" dirty="0"/>
              <a:t>и г. Санкт-Петербург. 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334" y="-3720"/>
            <a:ext cx="1735736" cy="137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18" y="593304"/>
            <a:ext cx="14185576" cy="116223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8786" y="10170368"/>
            <a:ext cx="16654272" cy="2254352"/>
          </a:xfrm>
          <a:prstGeom prst="rect">
            <a:avLst/>
          </a:prstGeom>
          <a:solidFill>
            <a:srgbClr val="F8F8F8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6000"/>
              </a:lnSpc>
            </a:pPr>
            <a:r>
              <a:rPr lang="ru-RU" sz="11275" b="1" dirty="0">
                <a:solidFill>
                  <a:srgbClr val="252529"/>
                </a:solidFill>
                <a:latin typeface="Franklin Gothic Medium Cond"/>
              </a:rPr>
              <a:t>Б</a:t>
            </a:r>
            <a:r>
              <a:rPr lang="ru" sz="11275" b="1" dirty="0">
                <a:solidFill>
                  <a:srgbClr val="252529"/>
                </a:solidFill>
                <a:latin typeface="Franklin Gothic Medium Cond"/>
              </a:rPr>
              <a:t>лагодарю за внимание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4370" y="1173480"/>
            <a:ext cx="11377264" cy="1144614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3000"/>
              </a:lnSpc>
              <a:spcAft>
                <a:spcPts val="3360"/>
              </a:spcAft>
            </a:pPr>
            <a:r>
              <a:rPr lang="ru" sz="7200" b="1" dirty="0">
                <a:latin typeface="Franklin Gothic Medium Cond"/>
              </a:rPr>
              <a:t>Работа по обращениям в 2023 году</a:t>
            </a:r>
          </a:p>
          <a:p>
            <a:pPr indent="0" algn="ctr"/>
            <a:r>
              <a:rPr lang="ru" sz="7200" b="1" dirty="0">
                <a:solidFill>
                  <a:srgbClr val="E82C4C"/>
                </a:solidFill>
                <a:latin typeface="Verdana"/>
              </a:rPr>
              <a:t>82 обращения</a:t>
            </a:r>
            <a:endParaRPr lang="ru" sz="7200" b="1" dirty="0">
              <a:latin typeface="Verdana"/>
            </a:endParaRPr>
          </a:p>
          <a:p>
            <a:pPr indent="0" algn="ctr">
              <a:spcAft>
                <a:spcPts val="2590"/>
              </a:spcAft>
            </a:pPr>
            <a:endParaRPr lang="ru" sz="2400" dirty="0">
              <a:latin typeface="Verdana"/>
            </a:endParaRPr>
          </a:p>
          <a:p>
            <a:pPr indent="0" algn="ctr">
              <a:spcAft>
                <a:spcPts val="2590"/>
              </a:spcAft>
            </a:pPr>
            <a:r>
              <a:rPr lang="ru" sz="35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Количество обращений, поступивших за 2019-2023 годы</a:t>
            </a:r>
          </a:p>
          <a:p>
            <a:pPr indent="0" algn="ctr">
              <a:spcAft>
                <a:spcPts val="2590"/>
              </a:spcAft>
            </a:pPr>
            <a:endParaRPr lang="ru" sz="3500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789126AA-5719-4177-A1A1-BF41B2457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71090"/>
              </p:ext>
            </p:extLst>
          </p:nvPr>
        </p:nvGraphicFramePr>
        <p:xfrm>
          <a:off x="1780494" y="5817154"/>
          <a:ext cx="8712968" cy="362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340851" y="1226202"/>
            <a:ext cx="11449272" cy="11393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endParaRPr lang="ru-RU" sz="25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4F6AB846-504E-6680-4BB2-F86A52316D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466281"/>
              </p:ext>
            </p:extLst>
          </p:nvPr>
        </p:nvGraphicFramePr>
        <p:xfrm>
          <a:off x="17716046" y="2465512"/>
          <a:ext cx="5558836" cy="489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64BCA4EA-4CDC-4FEE-BF76-D3F3A7A21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817385"/>
              </p:ext>
            </p:extLst>
          </p:nvPr>
        </p:nvGraphicFramePr>
        <p:xfrm>
          <a:off x="10601474" y="2537520"/>
          <a:ext cx="8568952" cy="500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4DCF93D-BBF9-2892-0BBC-BC57BA603B1F}"/>
              </a:ext>
            </a:extLst>
          </p:cNvPr>
          <p:cNvSpPr/>
          <p:nvPr/>
        </p:nvSpPr>
        <p:spPr>
          <a:xfrm>
            <a:off x="18460223" y="11337565"/>
            <a:ext cx="978191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8FB7ECE-417B-F774-FEF7-04B62CDED34C}"/>
              </a:ext>
            </a:extLst>
          </p:cNvPr>
          <p:cNvSpPr/>
          <p:nvPr/>
        </p:nvSpPr>
        <p:spPr>
          <a:xfrm>
            <a:off x="18450343" y="10376448"/>
            <a:ext cx="978191" cy="9601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по 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86745B8-BC73-104D-1A25-425D5F649AEC}"/>
              </a:ext>
            </a:extLst>
          </p:cNvPr>
          <p:cNvSpPr/>
          <p:nvPr/>
        </p:nvSpPr>
        <p:spPr>
          <a:xfrm>
            <a:off x="18450344" y="9464374"/>
            <a:ext cx="978191" cy="9120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9E6BA9B-B6AD-A34A-985D-0E37FFF6DD85}"/>
              </a:ext>
            </a:extLst>
          </p:cNvPr>
          <p:cNvSpPr/>
          <p:nvPr/>
        </p:nvSpPr>
        <p:spPr>
          <a:xfrm>
            <a:off x="18450345" y="8514184"/>
            <a:ext cx="978191" cy="9607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9D84FED-7E66-3CBB-FA65-EA5978FECE0D}"/>
              </a:ext>
            </a:extLst>
          </p:cNvPr>
          <p:cNvSpPr/>
          <p:nvPr/>
        </p:nvSpPr>
        <p:spPr>
          <a:xfrm>
            <a:off x="18450346" y="7553436"/>
            <a:ext cx="978191" cy="9607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42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560" y="32007"/>
            <a:ext cx="1512168" cy="11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CDD3C6-9B29-8798-54FF-F6ACB3C1092A}"/>
              </a:ext>
            </a:extLst>
          </p:cNvPr>
          <p:cNvSpPr txBox="1"/>
          <p:nvPr/>
        </p:nvSpPr>
        <p:spPr>
          <a:xfrm>
            <a:off x="19746490" y="7798723"/>
            <a:ext cx="3744416" cy="4275529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Ижевск</a:t>
            </a:r>
          </a:p>
          <a:p>
            <a:pPr>
              <a:spcAft>
                <a:spcPts val="1000"/>
              </a:spcAft>
            </a:pPr>
            <a:endParaRPr lang="ru-RU"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Екатеринбург</a:t>
            </a:r>
          </a:p>
          <a:p>
            <a:endParaRPr lang="ru-RU"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Москва, Воткинск, Можга,</a:t>
            </a:r>
            <a:b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</a:b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Завьяловский район, Сарапул, </a:t>
            </a:r>
          </a:p>
          <a:p>
            <a:endParaRPr lang="ru-RU"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Игринский, Кизнерский и Увинский районы</a:t>
            </a:r>
          </a:p>
          <a:p>
            <a:pPr>
              <a:spcAft>
                <a:spcPts val="600"/>
              </a:spcAft>
            </a:pPr>
            <a:endParaRPr lang="ru-RU"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другие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B35F862-85AC-0880-5B5A-18F542F9404A}"/>
              </a:ext>
            </a:extLst>
          </p:cNvPr>
          <p:cNvSpPr txBox="1"/>
          <p:nvPr/>
        </p:nvSpPr>
        <p:spPr>
          <a:xfrm>
            <a:off x="17913560" y="1662060"/>
            <a:ext cx="5682084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500" b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sz="3500" dirty="0"/>
              <a:t>География обращений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35F862-85AC-0880-5B5A-18F542F9404A}"/>
              </a:ext>
            </a:extLst>
          </p:cNvPr>
          <p:cNvSpPr txBox="1"/>
          <p:nvPr/>
        </p:nvSpPr>
        <p:spPr>
          <a:xfrm>
            <a:off x="12383876" y="1662061"/>
            <a:ext cx="5682084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500" b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sz="3500" dirty="0"/>
              <a:t>Результаты по обращениям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9F6F273-8D4A-EE88-3F48-C5AA44FB09C7}"/>
              </a:ext>
            </a:extLst>
          </p:cNvPr>
          <p:cNvSpPr txBox="1"/>
          <p:nvPr/>
        </p:nvSpPr>
        <p:spPr>
          <a:xfrm>
            <a:off x="13841834" y="8112525"/>
            <a:ext cx="2952328" cy="1846659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права заявителей восстановлены</a:t>
            </a:r>
          </a:p>
          <a:p>
            <a:pPr>
              <a:spcAft>
                <a:spcPts val="13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даны разъяснения о способах защиты прав заявителей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E7E1208-F71B-BB9D-7C2D-67B7B8D29005}"/>
              </a:ext>
            </a:extLst>
          </p:cNvPr>
          <p:cNvSpPr/>
          <p:nvPr/>
        </p:nvSpPr>
        <p:spPr>
          <a:xfrm>
            <a:off x="12846718" y="8054874"/>
            <a:ext cx="995116" cy="9396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5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E7E1208-F71B-BB9D-7C2D-67B7B8D29005}"/>
              </a:ext>
            </a:extLst>
          </p:cNvPr>
          <p:cNvSpPr/>
          <p:nvPr/>
        </p:nvSpPr>
        <p:spPr>
          <a:xfrm>
            <a:off x="12846718" y="8907119"/>
            <a:ext cx="995116" cy="9593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35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78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96A5B5F-956E-C306-4662-D372083E0F1F}"/>
              </a:ext>
            </a:extLst>
          </p:cNvPr>
          <p:cNvSpPr txBox="1"/>
          <p:nvPr/>
        </p:nvSpPr>
        <p:spPr>
          <a:xfrm>
            <a:off x="3904730" y="9450969"/>
            <a:ext cx="576064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500" b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sz="3500" dirty="0"/>
              <a:t>Частые темы обращений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C4A33D-FF7D-CDF3-0215-EF272DAEFF37}"/>
              </a:ext>
            </a:extLst>
          </p:cNvPr>
          <p:cNvSpPr txBox="1"/>
          <p:nvPr/>
        </p:nvSpPr>
        <p:spPr>
          <a:xfrm>
            <a:off x="1293493" y="10390564"/>
            <a:ext cx="10585176" cy="1654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  <a:spcBef>
                <a:spcPts val="1800"/>
              </a:spcBef>
              <a:spcAft>
                <a:spcPts val="1500"/>
              </a:spcAft>
            </a:pPr>
            <a:r>
              <a:rPr lang="ru-RU" sz="2500" dirty="0">
                <a:solidFill>
                  <a:srgbClr val="B6420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34 обращения</a:t>
            </a:r>
            <a:r>
              <a:rPr lang="en-US" sz="2500" dirty="0">
                <a:latin typeface="Roboto Condensed Light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- </a:t>
            </a:r>
            <a:r>
              <a:rPr lang="ru-RU" sz="25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действия / бездействие органов власти</a:t>
            </a:r>
            <a:endParaRPr lang="en-US" sz="25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ts val="1800"/>
              </a:spcBef>
              <a:spcAft>
                <a:spcPts val="1500"/>
              </a:spcAft>
            </a:pPr>
            <a:r>
              <a:rPr lang="ru-RU" sz="2500" dirty="0">
                <a:solidFill>
                  <a:srgbClr val="B6420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25 обращений</a:t>
            </a:r>
            <a:r>
              <a:rPr lang="en-US" sz="2500" dirty="0">
                <a:latin typeface="Roboto Condensed Light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- </a:t>
            </a:r>
            <a:r>
              <a:rPr lang="ru-RU" sz="25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споры хозяйствующих субъектов</a:t>
            </a:r>
          </a:p>
          <a:p>
            <a:pPr>
              <a:lnSpc>
                <a:spcPct val="70000"/>
              </a:lnSpc>
              <a:spcBef>
                <a:spcPts val="1800"/>
              </a:spcBef>
              <a:spcAft>
                <a:spcPts val="1500"/>
              </a:spcAft>
            </a:pPr>
            <a:r>
              <a:rPr lang="ru-RU" sz="2500" dirty="0">
                <a:solidFill>
                  <a:srgbClr val="B6420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9 обращений</a:t>
            </a:r>
            <a:r>
              <a:rPr lang="en-US" sz="2500" dirty="0">
                <a:latin typeface="Roboto Condensed Light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- </a:t>
            </a:r>
            <a:r>
              <a:rPr lang="ru-RU" sz="25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уголовное преследование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378" y="32774"/>
            <a:ext cx="870012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pace\Downloads\2024-06-07_08-54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498" y="305272"/>
            <a:ext cx="5000885" cy="554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pace\Downloads\2024-06-07_08-45-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378" y="6119249"/>
            <a:ext cx="13688119" cy="69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pace\Downloads\2024-06-07_08-47-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2" y="953344"/>
            <a:ext cx="8343823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3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794" y="36223"/>
            <a:ext cx="1888506" cy="163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pace\Desktop\Индекс за 5 ле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47" y="0"/>
            <a:ext cx="21092047" cy="132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pace\Desktop\Итоги 5 лет -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0" y="2372317"/>
            <a:ext cx="20951180" cy="111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pace\Desktop\Динам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4" y="222267"/>
            <a:ext cx="14185576" cy="65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pace\Desktop\Динамика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98" y="6806607"/>
            <a:ext cx="14808695" cy="675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330" y="7735162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/>
            <a:r>
              <a:rPr lang="ru" sz="4600" b="1" dirty="0">
                <a:latin typeface="Franklin Gothic Medium Cond"/>
              </a:rPr>
              <a:t>Профилактический подход ведет к сниижению тяжести нарушений, большему вниманию контрольных </a:t>
            </a:r>
          </a:p>
          <a:p>
            <a:pPr indent="0" algn="ctr"/>
            <a:r>
              <a:rPr lang="ru" sz="4600" b="1" dirty="0">
                <a:latin typeface="Franklin Gothic Medium Cond"/>
              </a:rPr>
              <a:t>органов к выполению прямых задач  по снижению рисков, а не к</a:t>
            </a:r>
          </a:p>
          <a:p>
            <a:pPr indent="0" algn="ctr"/>
            <a:r>
              <a:rPr lang="ru" sz="4600" b="1" dirty="0">
                <a:latin typeface="Franklin Gothic Medium Cond"/>
              </a:rPr>
              <a:t> увелиечнию суммы штрафов.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942775" y="1334304"/>
            <a:ext cx="91450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/>
            <a:r>
              <a:rPr lang="ru-RU" sz="4600" b="1" dirty="0">
                <a:latin typeface="Franklin Gothic Medium Cond"/>
              </a:rPr>
              <a:t>Система контроля-надзора  движется </a:t>
            </a:r>
          </a:p>
          <a:p>
            <a:pPr indent="0" algn="ctr"/>
            <a:r>
              <a:rPr lang="ru-RU" sz="4600" b="1" dirty="0">
                <a:latin typeface="Franklin Gothic Medium Cond"/>
              </a:rPr>
              <a:t>в сторону  профилактического </a:t>
            </a:r>
          </a:p>
          <a:p>
            <a:pPr indent="0" algn="ctr"/>
            <a:r>
              <a:rPr lang="ru-RU" sz="4600" b="1" dirty="0">
                <a:latin typeface="Franklin Gothic Medium Cond"/>
              </a:rPr>
              <a:t>подхода.  Количество профилактических </a:t>
            </a:r>
          </a:p>
          <a:p>
            <a:pPr indent="0" algn="ctr"/>
            <a:r>
              <a:rPr lang="ru-RU" sz="4600" b="1" dirty="0">
                <a:latin typeface="Franklin Gothic Medium Cond"/>
              </a:rPr>
              <a:t>мероприятий, учитываемых в </a:t>
            </a:r>
          </a:p>
          <a:p>
            <a:pPr indent="0" algn="ctr"/>
            <a:r>
              <a:rPr lang="ru-RU" sz="4600" b="1" dirty="0">
                <a:latin typeface="Franklin Gothic Medium Cond"/>
              </a:rPr>
              <a:t>системе, превышает количество контрольно -надзорных в 6,1 раза.</a:t>
            </a:r>
            <a:endParaRPr lang="ru" sz="4600" b="1" dirty="0">
              <a:latin typeface="Franklin Gothic Medium Cond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574" y="-21551"/>
            <a:ext cx="1723726" cy="163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96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ace\Desktop\Индекс за 5 ле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" y="0"/>
            <a:ext cx="22122753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100" y="0"/>
            <a:ext cx="1800200" cy="16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38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5930" y="1826327"/>
            <a:ext cx="11437752" cy="10943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507560" indent="0" algn="r">
              <a:spcAft>
                <a:spcPts val="2590"/>
              </a:spcAft>
            </a:pPr>
            <a:endParaRPr lang="ru" sz="2800" b="1" dirty="0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22580318" cy="1673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7200" b="1" dirty="0">
                <a:latin typeface="Arial"/>
              </a:rPr>
              <a:t>Результаты проведения проверок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689706" y="1819656"/>
            <a:ext cx="10790712" cy="10943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507560" indent="0" algn="r">
              <a:spcAft>
                <a:spcPts val="2590"/>
              </a:spcAft>
            </a:pPr>
            <a:endParaRPr lang="ru" sz="2800" b="1" dirty="0"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A8D861-0D49-47A4-97C2-6761F65C7EEC}"/>
              </a:ext>
            </a:extLst>
          </p:cNvPr>
          <p:cNvSpPr txBox="1"/>
          <p:nvPr/>
        </p:nvSpPr>
        <p:spPr>
          <a:xfrm>
            <a:off x="2067668" y="2393504"/>
            <a:ext cx="81386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500" b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sz="4000" b="1" dirty="0"/>
              <a:t>Количество проведенных проверок в 2023 году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BF17BE1-2086-41EE-9427-0F06817E0BF7}"/>
              </a:ext>
            </a:extLst>
          </p:cNvPr>
          <p:cNvSpPr txBox="1"/>
          <p:nvPr/>
        </p:nvSpPr>
        <p:spPr>
          <a:xfrm>
            <a:off x="8873650" y="5849888"/>
            <a:ext cx="2293736" cy="428322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1300"/>
              </a:spcAft>
            </a:pPr>
            <a:r>
              <a:rPr lang="ru-RU" sz="23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проверки не проводились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от 1 до 3 проверок</a:t>
            </a:r>
          </a:p>
          <a:p>
            <a:pPr>
              <a:spcAft>
                <a:spcPts val="1300"/>
              </a:spcAft>
            </a:pPr>
            <a:endParaRPr lang="en-US" sz="23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r>
              <a:rPr lang="ru-RU" sz="23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от 4 до 6 проверок</a:t>
            </a:r>
          </a:p>
          <a:p>
            <a:pPr>
              <a:spcAft>
                <a:spcPts val="1300"/>
              </a:spcAft>
            </a:pPr>
            <a:endParaRPr lang="en-US" sz="23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r>
              <a:rPr lang="ru-RU" sz="23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от 7 до 10 проверок</a:t>
            </a:r>
          </a:p>
          <a:p>
            <a:pPr>
              <a:spcAft>
                <a:spcPts val="1300"/>
              </a:spcAft>
            </a:pPr>
            <a:endParaRPr lang="en-US" sz="23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r>
              <a:rPr lang="ru-RU" sz="23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более 10 проверок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7A2A90B-0749-49CB-94E2-95211D740D9F}"/>
              </a:ext>
            </a:extLst>
          </p:cNvPr>
          <p:cNvSpPr/>
          <p:nvPr/>
        </p:nvSpPr>
        <p:spPr>
          <a:xfrm>
            <a:off x="7865171" y="9234264"/>
            <a:ext cx="906178" cy="9372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5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2%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6DDB60F-40B1-40F7-8828-85330610DC2A}"/>
              </a:ext>
            </a:extLst>
          </p:cNvPr>
          <p:cNvSpPr/>
          <p:nvPr/>
        </p:nvSpPr>
        <p:spPr>
          <a:xfrm>
            <a:off x="7865171" y="8370168"/>
            <a:ext cx="906177" cy="867231"/>
          </a:xfrm>
          <a:prstGeom prst="rect">
            <a:avLst/>
          </a:prstGeom>
          <a:solidFill>
            <a:srgbClr val="745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1%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A14FF77-F178-4C3B-A9D2-3F4EEF329A91}"/>
              </a:ext>
            </a:extLst>
          </p:cNvPr>
          <p:cNvSpPr/>
          <p:nvPr/>
        </p:nvSpPr>
        <p:spPr>
          <a:xfrm>
            <a:off x="7865170" y="7506072"/>
            <a:ext cx="906177" cy="8640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5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3%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F7CEF45-25BB-4ED3-B23F-10B88898639A}"/>
              </a:ext>
            </a:extLst>
          </p:cNvPr>
          <p:cNvSpPr/>
          <p:nvPr/>
        </p:nvSpPr>
        <p:spPr>
          <a:xfrm>
            <a:off x="7865170" y="6497960"/>
            <a:ext cx="906178" cy="1008113"/>
          </a:xfrm>
          <a:prstGeom prst="rect">
            <a:avLst/>
          </a:prstGeom>
          <a:solidFill>
            <a:srgbClr val="A6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5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29%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0694CA7A-1A58-4477-9B29-F79B8684052F}"/>
              </a:ext>
            </a:extLst>
          </p:cNvPr>
          <p:cNvSpPr/>
          <p:nvPr/>
        </p:nvSpPr>
        <p:spPr>
          <a:xfrm>
            <a:off x="7865171" y="5633864"/>
            <a:ext cx="906177" cy="8687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5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63%</a:t>
            </a:r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="" xmlns:a16="http://schemas.microsoft.com/office/drawing/2014/main" id="{785CF946-2D14-4470-9851-686F2B737161}"/>
              </a:ext>
            </a:extLst>
          </p:cNvPr>
          <p:cNvGraphicFramePr>
            <a:graphicFrameLocks/>
          </p:cNvGraphicFramePr>
          <p:nvPr/>
        </p:nvGraphicFramePr>
        <p:xfrm>
          <a:off x="1456458" y="3905672"/>
          <a:ext cx="6192688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318" y="0"/>
            <a:ext cx="1800200" cy="16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083762" y="1819656"/>
            <a:ext cx="11305256" cy="10943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507560" indent="0" algn="r">
              <a:spcAft>
                <a:spcPts val="2590"/>
              </a:spcAft>
            </a:pPr>
            <a:endParaRPr lang="ru" sz="2800" b="1" dirty="0"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A8D861-0D49-47A4-97C2-6761F65C7EEC}"/>
              </a:ext>
            </a:extLst>
          </p:cNvPr>
          <p:cNvSpPr txBox="1"/>
          <p:nvPr/>
        </p:nvSpPr>
        <p:spPr>
          <a:xfrm>
            <a:off x="13127020" y="2393504"/>
            <a:ext cx="81386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500" b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sz="4000" b="1" dirty="0"/>
              <a:t>Средняя продолжительность проверок в 2023 году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2121C258-511E-49CA-A2CB-31FB54EFC0A6}"/>
              </a:ext>
            </a:extLst>
          </p:cNvPr>
          <p:cNvGraphicFramePr>
            <a:graphicFrameLocks/>
          </p:cNvGraphicFramePr>
          <p:nvPr/>
        </p:nvGraphicFramePr>
        <p:xfrm>
          <a:off x="12915667" y="4126454"/>
          <a:ext cx="6013809" cy="602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E1E9437-41CC-4E0D-A367-6422A271929C}"/>
              </a:ext>
            </a:extLst>
          </p:cNvPr>
          <p:cNvSpPr/>
          <p:nvPr/>
        </p:nvSpPr>
        <p:spPr>
          <a:xfrm>
            <a:off x="18493234" y="9768433"/>
            <a:ext cx="875235" cy="833983"/>
          </a:xfrm>
          <a:prstGeom prst="rect">
            <a:avLst/>
          </a:prstGeom>
          <a:solidFill>
            <a:srgbClr val="F3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500" dirty="0">
                <a:latin typeface="Oswald" pitchFamily="2" charset="-52"/>
              </a:rPr>
              <a:t>7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A22ADF8-6A08-462F-88D1-8B89D5180D54}"/>
              </a:ext>
            </a:extLst>
          </p:cNvPr>
          <p:cNvSpPr/>
          <p:nvPr/>
        </p:nvSpPr>
        <p:spPr>
          <a:xfrm>
            <a:off x="18492474" y="9028742"/>
            <a:ext cx="875235" cy="750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500" dirty="0">
                <a:latin typeface="Oswald" pitchFamily="2" charset="-52"/>
              </a:rPr>
              <a:t>6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69D868B-24AC-4A06-8F22-E692BCB1B9F4}"/>
              </a:ext>
            </a:extLst>
          </p:cNvPr>
          <p:cNvSpPr/>
          <p:nvPr/>
        </p:nvSpPr>
        <p:spPr>
          <a:xfrm>
            <a:off x="18493235" y="11343678"/>
            <a:ext cx="875235" cy="79208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500" dirty="0">
                <a:latin typeface="Oswald" pitchFamily="2" charset="-52"/>
              </a:rPr>
              <a:t>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76A8445-1566-47A8-A666-777945B1BF6E}"/>
              </a:ext>
            </a:extLst>
          </p:cNvPr>
          <p:cNvSpPr/>
          <p:nvPr/>
        </p:nvSpPr>
        <p:spPr>
          <a:xfrm>
            <a:off x="18492474" y="10551590"/>
            <a:ext cx="875996" cy="792088"/>
          </a:xfrm>
          <a:prstGeom prst="rect">
            <a:avLst/>
          </a:prstGeom>
          <a:solidFill>
            <a:srgbClr val="DB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500" dirty="0">
                <a:latin typeface="Oswald" pitchFamily="2" charset="-52"/>
              </a:rPr>
              <a:t>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73F30E71-9B24-49C8-9860-9B9671B96784}"/>
              </a:ext>
            </a:extLst>
          </p:cNvPr>
          <p:cNvSpPr/>
          <p:nvPr/>
        </p:nvSpPr>
        <p:spPr>
          <a:xfrm>
            <a:off x="18492474" y="8226152"/>
            <a:ext cx="874005" cy="802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500" dirty="0">
                <a:latin typeface="Oswald" pitchFamily="2" charset="-52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06AF9BD-6D42-32A6-DC85-A2A0D7AE91E3}"/>
              </a:ext>
            </a:extLst>
          </p:cNvPr>
          <p:cNvSpPr txBox="1"/>
          <p:nvPr/>
        </p:nvSpPr>
        <p:spPr>
          <a:xfrm>
            <a:off x="18926052" y="7297827"/>
            <a:ext cx="35283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300"/>
              </a:spcAft>
            </a:pPr>
            <a:r>
              <a:rPr lang="ru-RU" sz="3000" b="1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количество ответов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92B9951-AF01-4CA4-9598-7565198C702F}"/>
              </a:ext>
            </a:extLst>
          </p:cNvPr>
          <p:cNvSpPr txBox="1"/>
          <p:nvPr/>
        </p:nvSpPr>
        <p:spPr>
          <a:xfrm>
            <a:off x="19761259" y="8265934"/>
            <a:ext cx="2819059" cy="373435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менее 3 дней</a:t>
            </a:r>
          </a:p>
          <a:p>
            <a:pPr>
              <a:spcAft>
                <a:spcPts val="1300"/>
              </a:spcAft>
            </a:pPr>
            <a:endParaRPr lang="ru-RU"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30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от 3 до 5 дней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от 6 до 10 дней</a:t>
            </a:r>
          </a:p>
          <a:p>
            <a:pPr>
              <a:spcAft>
                <a:spcPts val="600"/>
              </a:spcAft>
            </a:pPr>
            <a:endParaRPr lang="ru-RU"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3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от 11 до 20 дней</a:t>
            </a:r>
          </a:p>
          <a:p>
            <a:pPr>
              <a:spcAft>
                <a:spcPts val="600"/>
              </a:spcAft>
            </a:pPr>
            <a:endParaRPr lang="ru-RU"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>
              <a:spcAft>
                <a:spcPts val="1300"/>
              </a:spcAft>
            </a:pPr>
            <a:r>
              <a:rPr lang="ru-RU" sz="2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более 20 дней</a:t>
            </a:r>
          </a:p>
        </p:txBody>
      </p:sp>
    </p:spTree>
    <p:extLst>
      <p:ext uri="{BB962C8B-B14F-4D97-AF65-F5344CB8AC3E}">
        <p14:creationId xmlns:p14="http://schemas.microsoft.com/office/powerpoint/2010/main" val="180883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4410" y="1870480"/>
            <a:ext cx="11305256" cy="10943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507560" indent="0" algn="r">
              <a:spcAft>
                <a:spcPts val="2590"/>
              </a:spcAft>
            </a:pPr>
            <a:endParaRPr lang="ru" sz="2800" b="1" dirty="0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2726710" cy="16734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7200" b="1" dirty="0">
                <a:latin typeface="Arial"/>
              </a:rPr>
              <a:t>Данные по результатам проведения проверок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689706" y="1819656"/>
            <a:ext cx="10859298" cy="10943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507560" indent="0" algn="r">
              <a:spcAft>
                <a:spcPts val="2590"/>
              </a:spcAft>
            </a:pPr>
            <a:endParaRPr lang="ru" sz="2800" b="1" dirty="0">
              <a:latin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97F8B30-3A7D-4F45-92F4-167810761EA2}"/>
              </a:ext>
            </a:extLst>
          </p:cNvPr>
          <p:cNvSpPr txBox="1"/>
          <p:nvPr/>
        </p:nvSpPr>
        <p:spPr>
          <a:xfrm>
            <a:off x="13049746" y="2356266"/>
            <a:ext cx="90730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500" b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sz="4000" b="1" dirty="0"/>
              <a:t>Причины проведения проверок по мнению бизнеса</a:t>
            </a:r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="" xmlns:a16="http://schemas.microsoft.com/office/drawing/2014/main" id="{415AE1A4-1F7A-4C50-A710-906251A32F64}"/>
              </a:ext>
            </a:extLst>
          </p:cNvPr>
          <p:cNvGraphicFramePr>
            <a:graphicFrameLocks/>
          </p:cNvGraphicFramePr>
          <p:nvPr/>
        </p:nvGraphicFramePr>
        <p:xfrm>
          <a:off x="12401674" y="4394558"/>
          <a:ext cx="5616624" cy="721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802" y="0"/>
            <a:ext cx="1816498" cy="16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8F99B6D6-B198-4387-A3C6-E07E5511C1D6}"/>
              </a:ext>
            </a:extLst>
          </p:cNvPr>
          <p:cNvGraphicFramePr>
            <a:graphicFrameLocks/>
          </p:cNvGraphicFramePr>
          <p:nvPr/>
        </p:nvGraphicFramePr>
        <p:xfrm>
          <a:off x="13553802" y="3624611"/>
          <a:ext cx="9721080" cy="827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="" xmlns:a16="http://schemas.microsoft.com/office/drawing/2014/main" id="{8F99B6D6-B198-4387-A3C6-E07E5511C1D6}"/>
              </a:ext>
            </a:extLst>
          </p:cNvPr>
          <p:cNvGraphicFramePr>
            <a:graphicFrameLocks/>
          </p:cNvGraphicFramePr>
          <p:nvPr/>
        </p:nvGraphicFramePr>
        <p:xfrm>
          <a:off x="12833722" y="4403922"/>
          <a:ext cx="9289032" cy="814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97F8B30-3A7D-4F45-92F4-167810761EA2}"/>
              </a:ext>
            </a:extLst>
          </p:cNvPr>
          <p:cNvSpPr txBox="1"/>
          <p:nvPr/>
        </p:nvSpPr>
        <p:spPr>
          <a:xfrm>
            <a:off x="2713138" y="2116772"/>
            <a:ext cx="90730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500" b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sz="4000" b="1" dirty="0"/>
              <a:t>Результаты проверок и оспаривание их результатов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A6B733D-77FB-4B50-AD94-1EE6742983E5}"/>
              </a:ext>
            </a:extLst>
          </p:cNvPr>
          <p:cNvSpPr txBox="1"/>
          <p:nvPr/>
        </p:nvSpPr>
        <p:spPr>
          <a:xfrm>
            <a:off x="3326990" y="3594170"/>
            <a:ext cx="712522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500" b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sz="3000" dirty="0"/>
              <a:t>Причины проведения проверок по мнению бизнеса</a:t>
            </a: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="" xmlns:a16="http://schemas.microsoft.com/office/drawing/2014/main" id="{8F99B6D6-B198-4387-A3C6-E07E5511C1D6}"/>
              </a:ext>
            </a:extLst>
          </p:cNvPr>
          <p:cNvGraphicFramePr>
            <a:graphicFrameLocks/>
          </p:cNvGraphicFramePr>
          <p:nvPr/>
        </p:nvGraphicFramePr>
        <p:xfrm>
          <a:off x="1993058" y="4517500"/>
          <a:ext cx="10009112" cy="788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0608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8426" y="1130808"/>
            <a:ext cx="12218390" cy="21988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7200" b="1" dirty="0">
                <a:latin typeface="Franklin Gothic Medium Cond"/>
              </a:rPr>
              <a:t>Динамика изменения количества</a:t>
            </a:r>
            <a:br>
              <a:rPr lang="ru" sz="7200" b="1" dirty="0">
                <a:latin typeface="Franklin Gothic Medium Cond"/>
              </a:rPr>
            </a:br>
            <a:r>
              <a:rPr lang="ru" sz="7200" b="1" dirty="0">
                <a:latin typeface="Franklin Gothic Medium Cond"/>
              </a:rPr>
              <a:t> субьектов МСП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8426" y="3432099"/>
            <a:ext cx="12218390" cy="932073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5000"/>
              </a:lnSpc>
              <a:spcAft>
                <a:spcPts val="3290"/>
              </a:spcAft>
            </a:pPr>
            <a:r>
              <a:rPr lang="ru" sz="6600" b="1" dirty="0">
                <a:latin typeface="Franklin Gothic Medium Cond"/>
              </a:rPr>
              <a:t>За 2023 год: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4E90C75-50CE-4DFC-8AC8-94ABA4A891CF}"/>
              </a:ext>
            </a:extLst>
          </p:cNvPr>
          <p:cNvSpPr txBox="1"/>
          <p:nvPr/>
        </p:nvSpPr>
        <p:spPr>
          <a:xfrm>
            <a:off x="2392562" y="4553744"/>
            <a:ext cx="10297144" cy="7848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+ </a:t>
            </a:r>
            <a:r>
              <a:rPr lang="en-US" sz="4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5 548</a:t>
            </a:r>
            <a:endParaRPr lang="ru-RU" sz="48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индивидуальных предпринимателей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+ 14 %</a:t>
            </a:r>
          </a:p>
          <a:p>
            <a:pPr algn="ctr">
              <a:spcAft>
                <a:spcPts val="1200"/>
              </a:spcAft>
            </a:pPr>
            <a:r>
              <a:rPr lang="ru-RU" sz="4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коммерческих организаций</a:t>
            </a:r>
            <a:endParaRPr lang="en-US" sz="48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+ 5 562</a:t>
            </a:r>
          </a:p>
          <a:p>
            <a:pPr algn="ctr">
              <a:spcAft>
                <a:spcPts val="2400"/>
              </a:spcAft>
            </a:pPr>
            <a:r>
              <a:rPr lang="ru-RU" sz="4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субъекта бизнеса</a:t>
            </a:r>
            <a:endParaRPr lang="en-US" sz="48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или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+ 9,2%</a:t>
            </a:r>
          </a:p>
          <a:p>
            <a:pPr algn="ctr"/>
            <a:r>
              <a:rPr lang="ru-RU" sz="4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субъектов бизнеса </a:t>
            </a:r>
            <a:br>
              <a:rPr lang="ru-RU" sz="4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</a:br>
            <a:r>
              <a:rPr lang="ru-RU" sz="4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за 2023 год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5C21A859-3A0A-40FB-B40B-17B5DD2FBB6D}"/>
              </a:ext>
            </a:extLst>
          </p:cNvPr>
          <p:cNvCxnSpPr>
            <a:cxnSpLocks/>
          </p:cNvCxnSpPr>
          <p:nvPr/>
        </p:nvCxnSpPr>
        <p:spPr>
          <a:xfrm flipH="1">
            <a:off x="14417898" y="6871858"/>
            <a:ext cx="519112" cy="682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5AF2734-50FC-425E-917F-C064FC246286}"/>
              </a:ext>
            </a:extLst>
          </p:cNvPr>
          <p:cNvSpPr txBox="1"/>
          <p:nvPr/>
        </p:nvSpPr>
        <p:spPr>
          <a:xfrm rot="18497169">
            <a:off x="15290633" y="7715798"/>
            <a:ext cx="9908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01.10.202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3</a:t>
            </a:r>
            <a:endParaRPr lang="ru-RU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37A42C2-2434-4352-A3E3-DB7C4C9140C0}"/>
              </a:ext>
            </a:extLst>
          </p:cNvPr>
          <p:cNvSpPr txBox="1"/>
          <p:nvPr/>
        </p:nvSpPr>
        <p:spPr>
          <a:xfrm rot="18497169">
            <a:off x="15814078" y="7964827"/>
            <a:ext cx="9908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01.07.202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3</a:t>
            </a:r>
            <a:endParaRPr lang="ru-RU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51BD99E-90C7-4FB4-93FC-B42AA38C1477}"/>
              </a:ext>
            </a:extLst>
          </p:cNvPr>
          <p:cNvSpPr txBox="1"/>
          <p:nvPr/>
        </p:nvSpPr>
        <p:spPr>
          <a:xfrm rot="18497169">
            <a:off x="15670063" y="8723908"/>
            <a:ext cx="9908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01.04.202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3</a:t>
            </a:r>
            <a:endParaRPr lang="ru-RU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26203E0-C351-4342-850A-5F352B428991}"/>
              </a:ext>
            </a:extLst>
          </p:cNvPr>
          <p:cNvSpPr txBox="1"/>
          <p:nvPr/>
        </p:nvSpPr>
        <p:spPr>
          <a:xfrm rot="18497169">
            <a:off x="15166008" y="9084489"/>
            <a:ext cx="9908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01.01.202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3</a:t>
            </a:r>
            <a:endParaRPr lang="ru-RU" sz="1200" dirty="0"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59" name="Диаграмма 58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36234"/>
              </p:ext>
            </p:extLst>
          </p:nvPr>
        </p:nvGraphicFramePr>
        <p:xfrm>
          <a:off x="13985850" y="809328"/>
          <a:ext cx="8784976" cy="680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Диаграмма 59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3985850" y="5443808"/>
          <a:ext cx="8784976" cy="606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" name="Диаграмма 60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2280"/>
              </p:ext>
            </p:extLst>
          </p:nvPr>
        </p:nvGraphicFramePr>
        <p:xfrm>
          <a:off x="13625810" y="5775932"/>
          <a:ext cx="9018118" cy="69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9E8AA91-EC2A-7736-A3DF-CE91D2690DDA}"/>
              </a:ext>
            </a:extLst>
          </p:cNvPr>
          <p:cNvSpPr txBox="1"/>
          <p:nvPr/>
        </p:nvSpPr>
        <p:spPr>
          <a:xfrm>
            <a:off x="21024935" y="878434"/>
            <a:ext cx="953803" cy="626701"/>
          </a:xfrm>
          <a:prstGeom prst="rect">
            <a:avLst/>
          </a:prstGeom>
          <a:solidFill>
            <a:srgbClr val="EAF0CC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3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66 083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7A9DDD2-E3B3-FC1F-973D-55843C7A952C}"/>
              </a:ext>
            </a:extLst>
          </p:cNvPr>
          <p:cNvSpPr txBox="1"/>
          <p:nvPr/>
        </p:nvSpPr>
        <p:spPr>
          <a:xfrm>
            <a:off x="14417898" y="6868183"/>
            <a:ext cx="1243526" cy="626701"/>
          </a:xfrm>
          <a:prstGeom prst="rect">
            <a:avLst/>
          </a:prstGeom>
          <a:solidFill>
            <a:srgbClr val="EAF0CC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3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24 723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A118C8D-1147-6255-573D-71A6A4F10E68}"/>
              </a:ext>
            </a:extLst>
          </p:cNvPr>
          <p:cNvSpPr txBox="1"/>
          <p:nvPr/>
        </p:nvSpPr>
        <p:spPr>
          <a:xfrm>
            <a:off x="20250546" y="6674179"/>
            <a:ext cx="1450567" cy="626701"/>
          </a:xfrm>
          <a:prstGeom prst="rect">
            <a:avLst/>
          </a:prstGeom>
          <a:solidFill>
            <a:srgbClr val="EAF0CC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3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24 737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E0640B9D-4CD9-5F14-87B5-AF77906167D7}"/>
              </a:ext>
            </a:extLst>
          </p:cNvPr>
          <p:cNvCxnSpPr>
            <a:cxnSpLocks/>
          </p:cNvCxnSpPr>
          <p:nvPr/>
        </p:nvCxnSpPr>
        <p:spPr>
          <a:xfrm flipH="1" flipV="1">
            <a:off x="14130379" y="6504921"/>
            <a:ext cx="287519" cy="382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E2C940D8-E10D-9317-41DD-438CDA87DB8B}"/>
              </a:ext>
            </a:extLst>
          </p:cNvPr>
          <p:cNvCxnSpPr>
            <a:cxnSpLocks/>
          </p:cNvCxnSpPr>
          <p:nvPr/>
        </p:nvCxnSpPr>
        <p:spPr>
          <a:xfrm flipH="1">
            <a:off x="21683144" y="6504921"/>
            <a:ext cx="943666" cy="1913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E2C940D8-E10D-9317-41DD-438CDA87DB8B}"/>
              </a:ext>
            </a:extLst>
          </p:cNvPr>
          <p:cNvCxnSpPr>
            <a:cxnSpLocks/>
          </p:cNvCxnSpPr>
          <p:nvPr/>
        </p:nvCxnSpPr>
        <p:spPr>
          <a:xfrm flipH="1" flipV="1">
            <a:off x="21978738" y="1034607"/>
            <a:ext cx="620922" cy="2613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D6F39BE1-1DB7-EB28-9FD3-48C954B09D2F}"/>
              </a:ext>
            </a:extLst>
          </p:cNvPr>
          <p:cNvSpPr txBox="1"/>
          <p:nvPr/>
        </p:nvSpPr>
        <p:spPr>
          <a:xfrm>
            <a:off x="16688924" y="7503162"/>
            <a:ext cx="3456384" cy="923330"/>
          </a:xfrm>
          <a:prstGeom prst="rect">
            <a:avLst/>
          </a:prstGeom>
          <a:solidFill>
            <a:srgbClr val="F3B8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anose="020B0604020202020204" pitchFamily="34" charset="0"/>
              </a:rPr>
              <a:t>коммерческие организации</a:t>
            </a: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308" y="36224"/>
            <a:ext cx="1758991" cy="14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18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E72F4E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436</Words>
  <Application>Microsoft Office PowerPoint</Application>
  <PresentationFormat>Произвольный</PresentationFormat>
  <Paragraphs>168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Баталов</dc:creator>
  <cp:lastModifiedBy>Space</cp:lastModifiedBy>
  <cp:revision>37</cp:revision>
  <dcterms:modified xsi:type="dcterms:W3CDTF">2024-06-07T12:39:36Z</dcterms:modified>
</cp:coreProperties>
</file>